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82" r:id="rId3"/>
    <p:sldId id="290" r:id="rId4"/>
    <p:sldId id="293" r:id="rId5"/>
    <p:sldId id="299" r:id="rId6"/>
    <p:sldId id="264" r:id="rId7"/>
    <p:sldId id="296" r:id="rId8"/>
    <p:sldId id="307" r:id="rId9"/>
    <p:sldId id="308" r:id="rId10"/>
    <p:sldId id="305" r:id="rId11"/>
    <p:sldId id="301" r:id="rId12"/>
    <p:sldId id="300" r:id="rId13"/>
    <p:sldId id="287" r:id="rId14"/>
    <p:sldId id="294" r:id="rId15"/>
    <p:sldId id="295" r:id="rId16"/>
    <p:sldId id="297" r:id="rId17"/>
    <p:sldId id="291" r:id="rId18"/>
    <p:sldId id="298" r:id="rId19"/>
    <p:sldId id="306" r:id="rId20"/>
    <p:sldId id="303" r:id="rId21"/>
    <p:sldId id="302" r:id="rId22"/>
  </p:sldIdLst>
  <p:sldSz cx="12192000" cy="6858000"/>
  <p:notesSz cx="6797675" cy="9928225"/>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Whelan" initials="AW" lastIdx="1" clrIdx="0">
    <p:extLst/>
  </p:cmAuthor>
  <p:cmAuthor id="2" name="Barrett, Julie" initials="BJ"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75414" autoAdjust="0"/>
  </p:normalViewPr>
  <p:slideViewPr>
    <p:cSldViewPr snapToGrid="0">
      <p:cViewPr varScale="1">
        <p:scale>
          <a:sx n="73" d="100"/>
          <a:sy n="73" d="100"/>
        </p:scale>
        <p:origin x="1346" y="73"/>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477CF9-ACE6-467C-8299-00613B4EA05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27DBD096-4908-4793-93A4-B389E6E0AD28}">
      <dgm:prSet phldrT="[Text]"/>
      <dgm:spPr>
        <a:solidFill>
          <a:schemeClr val="accent1">
            <a:lumMod val="20000"/>
            <a:lumOff val="80000"/>
          </a:schemeClr>
        </a:solidFill>
      </dgm:spPr>
      <dgm:t>
        <a:bodyPr/>
        <a:lstStyle/>
        <a:p>
          <a:r>
            <a:rPr lang="en-GB" dirty="0">
              <a:solidFill>
                <a:schemeClr val="accent1">
                  <a:lumMod val="75000"/>
                </a:schemeClr>
              </a:solidFill>
            </a:rPr>
            <a:t>Part 1</a:t>
          </a:r>
        </a:p>
        <a:p>
          <a:r>
            <a:rPr lang="en-GB" dirty="0">
              <a:solidFill>
                <a:schemeClr val="accent1">
                  <a:lumMod val="75000"/>
                </a:schemeClr>
              </a:solidFill>
            </a:rPr>
            <a:t>Standards framework for nursing and midwifery education</a:t>
          </a:r>
        </a:p>
      </dgm:t>
    </dgm:pt>
    <dgm:pt modelId="{6E588235-395A-41F5-B5AB-8434098F561F}" type="parTrans" cxnId="{8405AEEF-D038-42B5-820B-763ADE522FB8}">
      <dgm:prSet/>
      <dgm:spPr/>
      <dgm:t>
        <a:bodyPr/>
        <a:lstStyle/>
        <a:p>
          <a:endParaRPr lang="en-GB"/>
        </a:p>
      </dgm:t>
    </dgm:pt>
    <dgm:pt modelId="{3E553816-727D-4E05-ABAC-36F8BD999FDA}" type="sibTrans" cxnId="{8405AEEF-D038-42B5-820B-763ADE522FB8}">
      <dgm:prSet/>
      <dgm:spPr/>
      <dgm:t>
        <a:bodyPr/>
        <a:lstStyle/>
        <a:p>
          <a:endParaRPr lang="en-GB"/>
        </a:p>
      </dgm:t>
    </dgm:pt>
    <dgm:pt modelId="{0A9D4D06-410B-44F5-B18D-B425F764F134}">
      <dgm:prSet phldrT="[Text]"/>
      <dgm:spPr>
        <a:solidFill>
          <a:schemeClr val="accent1">
            <a:lumMod val="20000"/>
            <a:lumOff val="80000"/>
          </a:schemeClr>
        </a:solidFill>
      </dgm:spPr>
      <dgm:t>
        <a:bodyPr/>
        <a:lstStyle/>
        <a:p>
          <a:r>
            <a:rPr lang="en-GB" dirty="0">
              <a:solidFill>
                <a:schemeClr val="accent1">
                  <a:lumMod val="75000"/>
                </a:schemeClr>
              </a:solidFill>
            </a:rPr>
            <a:t>Part 2</a:t>
          </a:r>
        </a:p>
        <a:p>
          <a:r>
            <a:rPr lang="en-GB" dirty="0">
              <a:solidFill>
                <a:schemeClr val="accent1">
                  <a:lumMod val="75000"/>
                </a:schemeClr>
              </a:solidFill>
            </a:rPr>
            <a:t>Standards for student supervision and assessment</a:t>
          </a:r>
        </a:p>
      </dgm:t>
    </dgm:pt>
    <dgm:pt modelId="{5C9E9959-40AE-418C-9033-7442A7A0DB5B}" type="parTrans" cxnId="{88E41155-191B-4F97-B9E0-B7CF8D229AD4}">
      <dgm:prSet/>
      <dgm:spPr/>
      <dgm:t>
        <a:bodyPr/>
        <a:lstStyle/>
        <a:p>
          <a:endParaRPr lang="en-GB"/>
        </a:p>
      </dgm:t>
    </dgm:pt>
    <dgm:pt modelId="{860394BA-D6D9-4266-97A7-B2B11DC3D850}" type="sibTrans" cxnId="{88E41155-191B-4F97-B9E0-B7CF8D229AD4}">
      <dgm:prSet/>
      <dgm:spPr/>
      <dgm:t>
        <a:bodyPr/>
        <a:lstStyle/>
        <a:p>
          <a:endParaRPr lang="en-GB"/>
        </a:p>
      </dgm:t>
    </dgm:pt>
    <dgm:pt modelId="{E4219D1A-F28B-423C-B514-2921FB48FD50}" type="pres">
      <dgm:prSet presAssocID="{61477CF9-ACE6-467C-8299-00613B4EA05E}" presName="linear" presStyleCnt="0">
        <dgm:presLayoutVars>
          <dgm:dir/>
          <dgm:resizeHandles val="exact"/>
        </dgm:presLayoutVars>
      </dgm:prSet>
      <dgm:spPr/>
      <dgm:t>
        <a:bodyPr/>
        <a:lstStyle/>
        <a:p>
          <a:endParaRPr lang="en-US"/>
        </a:p>
      </dgm:t>
    </dgm:pt>
    <dgm:pt modelId="{365BF2DA-EF16-4DF7-870D-388F0952F39F}" type="pres">
      <dgm:prSet presAssocID="{27DBD096-4908-4793-93A4-B389E6E0AD28}" presName="comp" presStyleCnt="0"/>
      <dgm:spPr/>
    </dgm:pt>
    <dgm:pt modelId="{E2507D17-0EA2-46E8-AC78-2C38319C26E6}" type="pres">
      <dgm:prSet presAssocID="{27DBD096-4908-4793-93A4-B389E6E0AD28}" presName="box" presStyleLbl="node1" presStyleIdx="0" presStyleCnt="2"/>
      <dgm:spPr/>
      <dgm:t>
        <a:bodyPr/>
        <a:lstStyle/>
        <a:p>
          <a:endParaRPr lang="en-US"/>
        </a:p>
      </dgm:t>
    </dgm:pt>
    <dgm:pt modelId="{831D6000-A81B-4B96-A780-B036402284BB}" type="pres">
      <dgm:prSet presAssocID="{27DBD096-4908-4793-93A4-B389E6E0AD28}" presName="img"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pt>
    <dgm:pt modelId="{3ED735F9-0C7F-4B54-BF3F-1E6719D7F870}" type="pres">
      <dgm:prSet presAssocID="{27DBD096-4908-4793-93A4-B389E6E0AD28}" presName="text" presStyleLbl="node1" presStyleIdx="0" presStyleCnt="2">
        <dgm:presLayoutVars>
          <dgm:bulletEnabled val="1"/>
        </dgm:presLayoutVars>
      </dgm:prSet>
      <dgm:spPr/>
      <dgm:t>
        <a:bodyPr/>
        <a:lstStyle/>
        <a:p>
          <a:endParaRPr lang="en-US"/>
        </a:p>
      </dgm:t>
    </dgm:pt>
    <dgm:pt modelId="{9B21F7B1-DE19-4753-92AD-AE9C8192C39A}" type="pres">
      <dgm:prSet presAssocID="{3E553816-727D-4E05-ABAC-36F8BD999FDA}" presName="spacer" presStyleCnt="0"/>
      <dgm:spPr/>
    </dgm:pt>
    <dgm:pt modelId="{EFDFF866-4263-4B97-A09C-8F0EDEB88779}" type="pres">
      <dgm:prSet presAssocID="{0A9D4D06-410B-44F5-B18D-B425F764F134}" presName="comp" presStyleCnt="0"/>
      <dgm:spPr/>
    </dgm:pt>
    <dgm:pt modelId="{BC656DBE-6E87-4B15-857E-A5B259849764}" type="pres">
      <dgm:prSet presAssocID="{0A9D4D06-410B-44F5-B18D-B425F764F134}" presName="box" presStyleLbl="node1" presStyleIdx="1" presStyleCnt="2" custScaleY="120532"/>
      <dgm:spPr/>
      <dgm:t>
        <a:bodyPr/>
        <a:lstStyle/>
        <a:p>
          <a:endParaRPr lang="en-US"/>
        </a:p>
      </dgm:t>
    </dgm:pt>
    <dgm:pt modelId="{174BA0D8-7143-4265-98F3-5B41852C9F2D}" type="pres">
      <dgm:prSet presAssocID="{0A9D4D06-410B-44F5-B18D-B425F764F134}" presName="img"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dgm:spPr>
    </dgm:pt>
    <dgm:pt modelId="{6EA2A157-CDCC-4443-BECC-3ABB9F38843A}" type="pres">
      <dgm:prSet presAssocID="{0A9D4D06-410B-44F5-B18D-B425F764F134}" presName="text" presStyleLbl="node1" presStyleIdx="1" presStyleCnt="2">
        <dgm:presLayoutVars>
          <dgm:bulletEnabled val="1"/>
        </dgm:presLayoutVars>
      </dgm:prSet>
      <dgm:spPr/>
      <dgm:t>
        <a:bodyPr/>
        <a:lstStyle/>
        <a:p>
          <a:endParaRPr lang="en-US"/>
        </a:p>
      </dgm:t>
    </dgm:pt>
  </dgm:ptLst>
  <dgm:cxnLst>
    <dgm:cxn modelId="{49EC83C6-6345-41FB-89C9-9BBB27BF50F0}" type="presOf" srcId="{0A9D4D06-410B-44F5-B18D-B425F764F134}" destId="{BC656DBE-6E87-4B15-857E-A5B259849764}" srcOrd="0" destOrd="0" presId="urn:microsoft.com/office/officeart/2005/8/layout/vList4"/>
    <dgm:cxn modelId="{318DDA10-0FA9-4A2C-983B-3FEC8F373DA6}" type="presOf" srcId="{61477CF9-ACE6-467C-8299-00613B4EA05E}" destId="{E4219D1A-F28B-423C-B514-2921FB48FD50}" srcOrd="0" destOrd="0" presId="urn:microsoft.com/office/officeart/2005/8/layout/vList4"/>
    <dgm:cxn modelId="{88E41155-191B-4F97-B9E0-B7CF8D229AD4}" srcId="{61477CF9-ACE6-467C-8299-00613B4EA05E}" destId="{0A9D4D06-410B-44F5-B18D-B425F764F134}" srcOrd="1" destOrd="0" parTransId="{5C9E9959-40AE-418C-9033-7442A7A0DB5B}" sibTransId="{860394BA-D6D9-4266-97A7-B2B11DC3D850}"/>
    <dgm:cxn modelId="{8405AEEF-D038-42B5-820B-763ADE522FB8}" srcId="{61477CF9-ACE6-467C-8299-00613B4EA05E}" destId="{27DBD096-4908-4793-93A4-B389E6E0AD28}" srcOrd="0" destOrd="0" parTransId="{6E588235-395A-41F5-B5AB-8434098F561F}" sibTransId="{3E553816-727D-4E05-ABAC-36F8BD999FDA}"/>
    <dgm:cxn modelId="{447FD812-E560-41E5-83BD-C09789163C3D}" type="presOf" srcId="{0A9D4D06-410B-44F5-B18D-B425F764F134}" destId="{6EA2A157-CDCC-4443-BECC-3ABB9F38843A}" srcOrd="1" destOrd="0" presId="urn:microsoft.com/office/officeart/2005/8/layout/vList4"/>
    <dgm:cxn modelId="{E55B8E1A-E379-4279-A6D4-248AAEE3D011}" type="presOf" srcId="{27DBD096-4908-4793-93A4-B389E6E0AD28}" destId="{E2507D17-0EA2-46E8-AC78-2C38319C26E6}" srcOrd="0" destOrd="0" presId="urn:microsoft.com/office/officeart/2005/8/layout/vList4"/>
    <dgm:cxn modelId="{6D0DB9B8-3EBA-42EE-B9E1-A41644370941}" type="presOf" srcId="{27DBD096-4908-4793-93A4-B389E6E0AD28}" destId="{3ED735F9-0C7F-4B54-BF3F-1E6719D7F870}" srcOrd="1" destOrd="0" presId="urn:microsoft.com/office/officeart/2005/8/layout/vList4"/>
    <dgm:cxn modelId="{98A8BAB0-A260-4CEE-881E-45A3B7037187}" type="presParOf" srcId="{E4219D1A-F28B-423C-B514-2921FB48FD50}" destId="{365BF2DA-EF16-4DF7-870D-388F0952F39F}" srcOrd="0" destOrd="0" presId="urn:microsoft.com/office/officeart/2005/8/layout/vList4"/>
    <dgm:cxn modelId="{69362DA0-3131-439F-80A6-9A54EA36AE7F}" type="presParOf" srcId="{365BF2DA-EF16-4DF7-870D-388F0952F39F}" destId="{E2507D17-0EA2-46E8-AC78-2C38319C26E6}" srcOrd="0" destOrd="0" presId="urn:microsoft.com/office/officeart/2005/8/layout/vList4"/>
    <dgm:cxn modelId="{EC8FD5A1-F728-4813-B97C-C6D25E819C7F}" type="presParOf" srcId="{365BF2DA-EF16-4DF7-870D-388F0952F39F}" destId="{831D6000-A81B-4B96-A780-B036402284BB}" srcOrd="1" destOrd="0" presId="urn:microsoft.com/office/officeart/2005/8/layout/vList4"/>
    <dgm:cxn modelId="{37D3F7E1-9CEB-4EC8-9312-F1E761EA9D7E}" type="presParOf" srcId="{365BF2DA-EF16-4DF7-870D-388F0952F39F}" destId="{3ED735F9-0C7F-4B54-BF3F-1E6719D7F870}" srcOrd="2" destOrd="0" presId="urn:microsoft.com/office/officeart/2005/8/layout/vList4"/>
    <dgm:cxn modelId="{7D71B96F-E6E6-474C-A1D0-E951D70B6E24}" type="presParOf" srcId="{E4219D1A-F28B-423C-B514-2921FB48FD50}" destId="{9B21F7B1-DE19-4753-92AD-AE9C8192C39A}" srcOrd="1" destOrd="0" presId="urn:microsoft.com/office/officeart/2005/8/layout/vList4"/>
    <dgm:cxn modelId="{03D029D1-C2DE-46C2-A5AB-0729D81FF1F7}" type="presParOf" srcId="{E4219D1A-F28B-423C-B514-2921FB48FD50}" destId="{EFDFF866-4263-4B97-A09C-8F0EDEB88779}" srcOrd="2" destOrd="0" presId="urn:microsoft.com/office/officeart/2005/8/layout/vList4"/>
    <dgm:cxn modelId="{0EE9805F-3279-424E-85DD-35017AE4FC8E}" type="presParOf" srcId="{EFDFF866-4263-4B97-A09C-8F0EDEB88779}" destId="{BC656DBE-6E87-4B15-857E-A5B259849764}" srcOrd="0" destOrd="0" presId="urn:microsoft.com/office/officeart/2005/8/layout/vList4"/>
    <dgm:cxn modelId="{93539734-0F2C-443A-90B3-59BC3DAEE79B}" type="presParOf" srcId="{EFDFF866-4263-4B97-A09C-8F0EDEB88779}" destId="{174BA0D8-7143-4265-98F3-5B41852C9F2D}" srcOrd="1" destOrd="0" presId="urn:microsoft.com/office/officeart/2005/8/layout/vList4"/>
    <dgm:cxn modelId="{B3A2EBDE-A9F5-4D69-8ECA-4061A90C96A4}" type="presParOf" srcId="{EFDFF866-4263-4B97-A09C-8F0EDEB88779}" destId="{6EA2A157-CDCC-4443-BECC-3ABB9F38843A}"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09CB04-5390-41BE-9BF3-603FD003C1C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934FBD22-CDC5-422B-B9EF-123F16EEDD38}">
      <dgm:prSet phldrT="[Text]"/>
      <dgm:spPr/>
      <dgm:t>
        <a:bodyPr/>
        <a:lstStyle/>
        <a:p>
          <a:r>
            <a:rPr lang="en-GB" dirty="0"/>
            <a:t>Appropriately prepared  Stage 2 mentor</a:t>
          </a:r>
        </a:p>
      </dgm:t>
    </dgm:pt>
    <dgm:pt modelId="{FA3AA91E-33EF-4AD1-8B51-771FD63503FE}" type="parTrans" cxnId="{284A51A6-FD17-4AB4-854A-026E248CAEF4}">
      <dgm:prSet/>
      <dgm:spPr/>
      <dgm:t>
        <a:bodyPr/>
        <a:lstStyle/>
        <a:p>
          <a:endParaRPr lang="en-GB"/>
        </a:p>
      </dgm:t>
    </dgm:pt>
    <dgm:pt modelId="{303DEA34-6E94-4D48-9AF5-B031FD72FE3A}" type="sibTrans" cxnId="{284A51A6-FD17-4AB4-854A-026E248CAEF4}">
      <dgm:prSet/>
      <dgm:spPr/>
      <dgm:t>
        <a:bodyPr/>
        <a:lstStyle/>
        <a:p>
          <a:endParaRPr lang="en-GB"/>
        </a:p>
      </dgm:t>
    </dgm:pt>
    <dgm:pt modelId="{7FC22B5D-E188-42A2-9D2E-F6032D50C2A8}">
      <dgm:prSet phldrT="[Text]"/>
      <dgm:spPr/>
      <dgm:t>
        <a:bodyPr/>
        <a:lstStyle/>
        <a:p>
          <a:r>
            <a:rPr lang="en-GB" baseline="0" dirty="0"/>
            <a:t>Undertake preparation course or provide evidence of prior relevant learning and/or experience to become a practice supervisor or assessor</a:t>
          </a:r>
          <a:endParaRPr lang="en-GB" dirty="0"/>
        </a:p>
      </dgm:t>
    </dgm:pt>
    <dgm:pt modelId="{CA549EC6-5855-4C5F-B195-63AD26C70D7C}" type="parTrans" cxnId="{480FEE22-EC9C-4188-A982-C1ED49FBBA80}">
      <dgm:prSet/>
      <dgm:spPr/>
      <dgm:t>
        <a:bodyPr/>
        <a:lstStyle/>
        <a:p>
          <a:endParaRPr lang="en-GB"/>
        </a:p>
      </dgm:t>
    </dgm:pt>
    <dgm:pt modelId="{431A2663-C53E-48F5-AE2F-E86EE197EB51}" type="sibTrans" cxnId="{480FEE22-EC9C-4188-A982-C1ED49FBBA80}">
      <dgm:prSet/>
      <dgm:spPr/>
      <dgm:t>
        <a:bodyPr/>
        <a:lstStyle/>
        <a:p>
          <a:endParaRPr lang="en-GB"/>
        </a:p>
      </dgm:t>
    </dgm:pt>
    <dgm:pt modelId="{18E8176D-0941-4992-8E0C-88205B6D0EC7}">
      <dgm:prSet phldrT="[Text]"/>
      <dgm:spPr/>
      <dgm:t>
        <a:bodyPr/>
        <a:lstStyle/>
        <a:p>
          <a:r>
            <a:rPr lang="en-GB" dirty="0"/>
            <a:t>Registrants</a:t>
          </a:r>
        </a:p>
      </dgm:t>
    </dgm:pt>
    <dgm:pt modelId="{887F623A-874C-4D93-9DC1-687DA726D378}" type="parTrans" cxnId="{A3C29144-9383-40A6-B73C-0DA410B5A7FE}">
      <dgm:prSet/>
      <dgm:spPr/>
      <dgm:t>
        <a:bodyPr/>
        <a:lstStyle/>
        <a:p>
          <a:endParaRPr lang="en-GB"/>
        </a:p>
      </dgm:t>
    </dgm:pt>
    <dgm:pt modelId="{E8610B4E-A32C-448C-89F3-34F746F08992}" type="sibTrans" cxnId="{A3C29144-9383-40A6-B73C-0DA410B5A7FE}">
      <dgm:prSet/>
      <dgm:spPr/>
      <dgm:t>
        <a:bodyPr/>
        <a:lstStyle/>
        <a:p>
          <a:endParaRPr lang="en-GB"/>
        </a:p>
      </dgm:t>
    </dgm:pt>
    <dgm:pt modelId="{7F6D05C8-616C-45E1-889A-A7EBF4C16E7E}">
      <dgm:prSet phldrT="[Text]"/>
      <dgm:spPr/>
      <dgm:t>
        <a:bodyPr/>
        <a:lstStyle/>
        <a:p>
          <a:r>
            <a:rPr lang="en-GB" dirty="0"/>
            <a:t>Undertake preparation ‘course’ for either a supervisor or practice assessor</a:t>
          </a:r>
        </a:p>
      </dgm:t>
    </dgm:pt>
    <dgm:pt modelId="{A6259811-1608-45C3-9417-47439F575B1E}" type="parTrans" cxnId="{B18065C5-59DA-4F40-A906-15F2963B280D}">
      <dgm:prSet/>
      <dgm:spPr/>
      <dgm:t>
        <a:bodyPr/>
        <a:lstStyle/>
        <a:p>
          <a:endParaRPr lang="en-GB"/>
        </a:p>
      </dgm:t>
    </dgm:pt>
    <dgm:pt modelId="{BD956538-A337-481F-913A-A85017B02E56}" type="sibTrans" cxnId="{B18065C5-59DA-4F40-A906-15F2963B280D}">
      <dgm:prSet/>
      <dgm:spPr/>
      <dgm:t>
        <a:bodyPr/>
        <a:lstStyle/>
        <a:p>
          <a:endParaRPr lang="en-GB"/>
        </a:p>
      </dgm:t>
    </dgm:pt>
    <dgm:pt modelId="{77FC75BB-B380-425A-88CF-79EFE1AE6D11}">
      <dgm:prSet phldrT="[Text]"/>
      <dgm:spPr/>
      <dgm:t>
        <a:bodyPr/>
        <a:lstStyle/>
        <a:p>
          <a:endParaRPr lang="en-GB" dirty="0"/>
        </a:p>
      </dgm:t>
    </dgm:pt>
    <dgm:pt modelId="{2629B474-864E-4251-A020-D2D9D19D1555}" type="parTrans" cxnId="{265CA5D0-EA8C-41DD-91E5-858AF6D116D4}">
      <dgm:prSet/>
      <dgm:spPr/>
      <dgm:t>
        <a:bodyPr/>
        <a:lstStyle/>
        <a:p>
          <a:endParaRPr lang="en-GB"/>
        </a:p>
      </dgm:t>
    </dgm:pt>
    <dgm:pt modelId="{22B890E1-5E1E-4EAE-A992-9B4C744318B1}" type="sibTrans" cxnId="{265CA5D0-EA8C-41DD-91E5-858AF6D116D4}">
      <dgm:prSet/>
      <dgm:spPr/>
      <dgm:t>
        <a:bodyPr/>
        <a:lstStyle/>
        <a:p>
          <a:endParaRPr lang="en-GB"/>
        </a:p>
      </dgm:t>
    </dgm:pt>
    <dgm:pt modelId="{055B44EC-67F0-4BBB-A9A9-B6BD14A8600F}" type="pres">
      <dgm:prSet presAssocID="{CC09CB04-5390-41BE-9BF3-603FD003C1CE}" presName="Name0" presStyleCnt="0">
        <dgm:presLayoutVars>
          <dgm:dir/>
          <dgm:animLvl val="lvl"/>
          <dgm:resizeHandles/>
        </dgm:presLayoutVars>
      </dgm:prSet>
      <dgm:spPr/>
      <dgm:t>
        <a:bodyPr/>
        <a:lstStyle/>
        <a:p>
          <a:endParaRPr lang="en-US"/>
        </a:p>
      </dgm:t>
    </dgm:pt>
    <dgm:pt modelId="{F08C158B-7BD0-4F12-BA0F-3B311673B6E8}" type="pres">
      <dgm:prSet presAssocID="{934FBD22-CDC5-422B-B9EF-123F16EEDD38}" presName="linNode" presStyleCnt="0"/>
      <dgm:spPr/>
    </dgm:pt>
    <dgm:pt modelId="{94620B45-3C81-4F7E-88E8-1AEDDCFC114A}" type="pres">
      <dgm:prSet presAssocID="{934FBD22-CDC5-422B-B9EF-123F16EEDD38}" presName="parentShp" presStyleLbl="node1" presStyleIdx="0" presStyleCnt="2">
        <dgm:presLayoutVars>
          <dgm:bulletEnabled val="1"/>
        </dgm:presLayoutVars>
      </dgm:prSet>
      <dgm:spPr/>
      <dgm:t>
        <a:bodyPr/>
        <a:lstStyle/>
        <a:p>
          <a:endParaRPr lang="en-US"/>
        </a:p>
      </dgm:t>
    </dgm:pt>
    <dgm:pt modelId="{EA6E23B8-3E9E-484D-9797-5BC19995D546}" type="pres">
      <dgm:prSet presAssocID="{934FBD22-CDC5-422B-B9EF-123F16EEDD38}" presName="childShp" presStyleLbl="bgAccFollowNode1" presStyleIdx="0" presStyleCnt="2">
        <dgm:presLayoutVars>
          <dgm:bulletEnabled val="1"/>
        </dgm:presLayoutVars>
      </dgm:prSet>
      <dgm:spPr/>
      <dgm:t>
        <a:bodyPr/>
        <a:lstStyle/>
        <a:p>
          <a:endParaRPr lang="en-US"/>
        </a:p>
      </dgm:t>
    </dgm:pt>
    <dgm:pt modelId="{37A68AA3-B42F-4A79-93CC-6B6D6A5621C4}" type="pres">
      <dgm:prSet presAssocID="{303DEA34-6E94-4D48-9AF5-B031FD72FE3A}" presName="spacing" presStyleCnt="0"/>
      <dgm:spPr/>
    </dgm:pt>
    <dgm:pt modelId="{08331CF6-B381-428E-A983-1D03E5398D00}" type="pres">
      <dgm:prSet presAssocID="{18E8176D-0941-4992-8E0C-88205B6D0EC7}" presName="linNode" presStyleCnt="0"/>
      <dgm:spPr/>
    </dgm:pt>
    <dgm:pt modelId="{C7A59FCE-DCC4-49A0-B089-8D5F2C965BDD}" type="pres">
      <dgm:prSet presAssocID="{18E8176D-0941-4992-8E0C-88205B6D0EC7}" presName="parentShp" presStyleLbl="node1" presStyleIdx="1" presStyleCnt="2">
        <dgm:presLayoutVars>
          <dgm:bulletEnabled val="1"/>
        </dgm:presLayoutVars>
      </dgm:prSet>
      <dgm:spPr/>
      <dgm:t>
        <a:bodyPr/>
        <a:lstStyle/>
        <a:p>
          <a:endParaRPr lang="en-US"/>
        </a:p>
      </dgm:t>
    </dgm:pt>
    <dgm:pt modelId="{548EB972-DA8B-46AC-B718-1043AC6CB1F4}" type="pres">
      <dgm:prSet presAssocID="{18E8176D-0941-4992-8E0C-88205B6D0EC7}" presName="childShp" presStyleLbl="bgAccFollowNode1" presStyleIdx="1" presStyleCnt="2" custLinFactNeighborY="3190">
        <dgm:presLayoutVars>
          <dgm:bulletEnabled val="1"/>
        </dgm:presLayoutVars>
      </dgm:prSet>
      <dgm:spPr/>
      <dgm:t>
        <a:bodyPr/>
        <a:lstStyle/>
        <a:p>
          <a:endParaRPr lang="en-US"/>
        </a:p>
      </dgm:t>
    </dgm:pt>
  </dgm:ptLst>
  <dgm:cxnLst>
    <dgm:cxn modelId="{A3C29144-9383-40A6-B73C-0DA410B5A7FE}" srcId="{CC09CB04-5390-41BE-9BF3-603FD003C1CE}" destId="{18E8176D-0941-4992-8E0C-88205B6D0EC7}" srcOrd="1" destOrd="0" parTransId="{887F623A-874C-4D93-9DC1-687DA726D378}" sibTransId="{E8610B4E-A32C-448C-89F3-34F746F08992}"/>
    <dgm:cxn modelId="{3430B0B3-408B-4D6B-A613-E38E11F711D3}" type="presOf" srcId="{7FC22B5D-E188-42A2-9D2E-F6032D50C2A8}" destId="{EA6E23B8-3E9E-484D-9797-5BC19995D546}" srcOrd="0" destOrd="0" presId="urn:microsoft.com/office/officeart/2005/8/layout/vList6"/>
    <dgm:cxn modelId="{284A51A6-FD17-4AB4-854A-026E248CAEF4}" srcId="{CC09CB04-5390-41BE-9BF3-603FD003C1CE}" destId="{934FBD22-CDC5-422B-B9EF-123F16EEDD38}" srcOrd="0" destOrd="0" parTransId="{FA3AA91E-33EF-4AD1-8B51-771FD63503FE}" sibTransId="{303DEA34-6E94-4D48-9AF5-B031FD72FE3A}"/>
    <dgm:cxn modelId="{66BE8932-560A-46D2-8816-C76CC3D8B4A7}" type="presOf" srcId="{7F6D05C8-616C-45E1-889A-A7EBF4C16E7E}" destId="{548EB972-DA8B-46AC-B718-1043AC6CB1F4}" srcOrd="0" destOrd="1" presId="urn:microsoft.com/office/officeart/2005/8/layout/vList6"/>
    <dgm:cxn modelId="{265CA5D0-EA8C-41DD-91E5-858AF6D116D4}" srcId="{18E8176D-0941-4992-8E0C-88205B6D0EC7}" destId="{77FC75BB-B380-425A-88CF-79EFE1AE6D11}" srcOrd="0" destOrd="0" parTransId="{2629B474-864E-4251-A020-D2D9D19D1555}" sibTransId="{22B890E1-5E1E-4EAE-A992-9B4C744318B1}"/>
    <dgm:cxn modelId="{3E6DC18C-EA11-4FEB-81F8-2EECF2A472C5}" type="presOf" srcId="{CC09CB04-5390-41BE-9BF3-603FD003C1CE}" destId="{055B44EC-67F0-4BBB-A9A9-B6BD14A8600F}" srcOrd="0" destOrd="0" presId="urn:microsoft.com/office/officeart/2005/8/layout/vList6"/>
    <dgm:cxn modelId="{90278E3B-B988-43A4-8816-8C5FF08473DE}" type="presOf" srcId="{934FBD22-CDC5-422B-B9EF-123F16EEDD38}" destId="{94620B45-3C81-4F7E-88E8-1AEDDCFC114A}" srcOrd="0" destOrd="0" presId="urn:microsoft.com/office/officeart/2005/8/layout/vList6"/>
    <dgm:cxn modelId="{7DD94A05-B868-4C44-AFA2-35D30588CEB0}" type="presOf" srcId="{18E8176D-0941-4992-8E0C-88205B6D0EC7}" destId="{C7A59FCE-DCC4-49A0-B089-8D5F2C965BDD}" srcOrd="0" destOrd="0" presId="urn:microsoft.com/office/officeart/2005/8/layout/vList6"/>
    <dgm:cxn modelId="{6F0E482C-EE2C-4391-B68F-DF3E77C76CC0}" type="presOf" srcId="{77FC75BB-B380-425A-88CF-79EFE1AE6D11}" destId="{548EB972-DA8B-46AC-B718-1043AC6CB1F4}" srcOrd="0" destOrd="0" presId="urn:microsoft.com/office/officeart/2005/8/layout/vList6"/>
    <dgm:cxn modelId="{480FEE22-EC9C-4188-A982-C1ED49FBBA80}" srcId="{934FBD22-CDC5-422B-B9EF-123F16EEDD38}" destId="{7FC22B5D-E188-42A2-9D2E-F6032D50C2A8}" srcOrd="0" destOrd="0" parTransId="{CA549EC6-5855-4C5F-B195-63AD26C70D7C}" sibTransId="{431A2663-C53E-48F5-AE2F-E86EE197EB51}"/>
    <dgm:cxn modelId="{B18065C5-59DA-4F40-A906-15F2963B280D}" srcId="{18E8176D-0941-4992-8E0C-88205B6D0EC7}" destId="{7F6D05C8-616C-45E1-889A-A7EBF4C16E7E}" srcOrd="1" destOrd="0" parTransId="{A6259811-1608-45C3-9417-47439F575B1E}" sibTransId="{BD956538-A337-481F-913A-A85017B02E56}"/>
    <dgm:cxn modelId="{0A094CB8-5C63-4DBD-BA9A-A2F533F31041}" type="presParOf" srcId="{055B44EC-67F0-4BBB-A9A9-B6BD14A8600F}" destId="{F08C158B-7BD0-4F12-BA0F-3B311673B6E8}" srcOrd="0" destOrd="0" presId="urn:microsoft.com/office/officeart/2005/8/layout/vList6"/>
    <dgm:cxn modelId="{CC219D0E-890B-406C-8515-AA025A8C4E6C}" type="presParOf" srcId="{F08C158B-7BD0-4F12-BA0F-3B311673B6E8}" destId="{94620B45-3C81-4F7E-88E8-1AEDDCFC114A}" srcOrd="0" destOrd="0" presId="urn:microsoft.com/office/officeart/2005/8/layout/vList6"/>
    <dgm:cxn modelId="{8139EECA-0AD9-4B22-A425-63E93C6E7CC1}" type="presParOf" srcId="{F08C158B-7BD0-4F12-BA0F-3B311673B6E8}" destId="{EA6E23B8-3E9E-484D-9797-5BC19995D546}" srcOrd="1" destOrd="0" presId="urn:microsoft.com/office/officeart/2005/8/layout/vList6"/>
    <dgm:cxn modelId="{9FCDE76B-1B25-4779-9C4E-9D85265CD237}" type="presParOf" srcId="{055B44EC-67F0-4BBB-A9A9-B6BD14A8600F}" destId="{37A68AA3-B42F-4A79-93CC-6B6D6A5621C4}" srcOrd="1" destOrd="0" presId="urn:microsoft.com/office/officeart/2005/8/layout/vList6"/>
    <dgm:cxn modelId="{29A5096A-2D60-4562-BA6A-FE32DBBBA23E}" type="presParOf" srcId="{055B44EC-67F0-4BBB-A9A9-B6BD14A8600F}" destId="{08331CF6-B381-428E-A983-1D03E5398D00}" srcOrd="2" destOrd="0" presId="urn:microsoft.com/office/officeart/2005/8/layout/vList6"/>
    <dgm:cxn modelId="{CBED7C25-C4FD-443E-84E7-89220C8BFA95}" type="presParOf" srcId="{08331CF6-B381-428E-A983-1D03E5398D00}" destId="{C7A59FCE-DCC4-49A0-B089-8D5F2C965BDD}" srcOrd="0" destOrd="0" presId="urn:microsoft.com/office/officeart/2005/8/layout/vList6"/>
    <dgm:cxn modelId="{13190465-7AFA-40E8-9762-FE519349170A}" type="presParOf" srcId="{08331CF6-B381-428E-A983-1D03E5398D00}" destId="{548EB972-DA8B-46AC-B718-1043AC6CB1F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269677-97D1-40A6-A60A-EFFB4CE9750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0A8597EC-DEFC-49C1-81ED-0A9A8C7DFD83}">
      <dgm:prSet phldrT="[Text]"/>
      <dgm:spPr/>
      <dgm:t>
        <a:bodyPr/>
        <a:lstStyle/>
        <a:p>
          <a:r>
            <a:rPr lang="en-GB" dirty="0"/>
            <a:t>Practice supervisors</a:t>
          </a:r>
        </a:p>
      </dgm:t>
    </dgm:pt>
    <dgm:pt modelId="{5E15B84A-771F-453C-914F-A8F2533DE378}" type="parTrans" cxnId="{7F5A24E9-054C-485E-AE33-256283CBF099}">
      <dgm:prSet/>
      <dgm:spPr/>
      <dgm:t>
        <a:bodyPr/>
        <a:lstStyle/>
        <a:p>
          <a:endParaRPr lang="en-GB"/>
        </a:p>
      </dgm:t>
    </dgm:pt>
    <dgm:pt modelId="{D94B04B5-8542-45EF-A210-48A2271A0065}" type="sibTrans" cxnId="{7F5A24E9-054C-485E-AE33-256283CBF099}">
      <dgm:prSet/>
      <dgm:spPr/>
      <dgm:t>
        <a:bodyPr/>
        <a:lstStyle/>
        <a:p>
          <a:endParaRPr lang="en-GB"/>
        </a:p>
      </dgm:t>
    </dgm:pt>
    <dgm:pt modelId="{6EF9BC25-885A-4A93-B415-045FFAA592D5}">
      <dgm:prSet phldrT="[Text]"/>
      <dgm:spPr/>
      <dgm:t>
        <a:bodyPr/>
        <a:lstStyle/>
        <a:p>
          <a:r>
            <a:rPr lang="en-GB" dirty="0"/>
            <a:t>Role model and facilitate learning of students through independent participation</a:t>
          </a:r>
        </a:p>
      </dgm:t>
    </dgm:pt>
    <dgm:pt modelId="{3F8CAF89-8990-4FCE-A9EC-7E6BE92D4A0F}" type="parTrans" cxnId="{DADA9249-7C0A-4D08-A904-196962D0B4F0}">
      <dgm:prSet/>
      <dgm:spPr/>
      <dgm:t>
        <a:bodyPr/>
        <a:lstStyle/>
        <a:p>
          <a:endParaRPr lang="en-GB"/>
        </a:p>
      </dgm:t>
    </dgm:pt>
    <dgm:pt modelId="{C09C74CD-7D68-4BAA-B9D7-1EDD84C8469C}" type="sibTrans" cxnId="{DADA9249-7C0A-4D08-A904-196962D0B4F0}">
      <dgm:prSet/>
      <dgm:spPr/>
      <dgm:t>
        <a:bodyPr/>
        <a:lstStyle/>
        <a:p>
          <a:endParaRPr lang="en-GB"/>
        </a:p>
      </dgm:t>
    </dgm:pt>
    <dgm:pt modelId="{EB7A0B4A-9449-4E24-A8D4-BF0691857E5E}">
      <dgm:prSet phldrT="[Text]"/>
      <dgm:spPr/>
      <dgm:t>
        <a:bodyPr/>
        <a:lstStyle/>
        <a:p>
          <a:r>
            <a:rPr lang="en-GB" dirty="0"/>
            <a:t>Practice Assessors</a:t>
          </a:r>
        </a:p>
      </dgm:t>
    </dgm:pt>
    <dgm:pt modelId="{4390E8FD-A9EC-478A-9A1C-C17DCAAF9398}" type="parTrans" cxnId="{3EC01C1B-54FB-4038-A1DB-F587CCDAFB98}">
      <dgm:prSet/>
      <dgm:spPr/>
      <dgm:t>
        <a:bodyPr/>
        <a:lstStyle/>
        <a:p>
          <a:endParaRPr lang="en-GB"/>
        </a:p>
      </dgm:t>
    </dgm:pt>
    <dgm:pt modelId="{A6E98A73-BE39-463E-B5A6-988FA930F903}" type="sibTrans" cxnId="{3EC01C1B-54FB-4038-A1DB-F587CCDAFB98}">
      <dgm:prSet/>
      <dgm:spPr/>
      <dgm:t>
        <a:bodyPr/>
        <a:lstStyle/>
        <a:p>
          <a:endParaRPr lang="en-GB"/>
        </a:p>
      </dgm:t>
    </dgm:pt>
    <dgm:pt modelId="{53A0C577-B460-42C5-8886-FFD015D3C9B2}">
      <dgm:prSet phldrT="[Text]"/>
      <dgm:spPr/>
      <dgm:t>
        <a:bodyPr/>
        <a:lstStyle/>
        <a:p>
          <a:r>
            <a:rPr lang="en-GB" dirty="0"/>
            <a:t>Conduct assessments to confirm achievement of practice learning outcomes</a:t>
          </a:r>
        </a:p>
      </dgm:t>
    </dgm:pt>
    <dgm:pt modelId="{36AA3037-F46E-4BE4-A24F-0EC0F4FE44F1}" type="parTrans" cxnId="{FA51A3C1-C8C5-4AA8-9AE8-1B4E31523BEE}">
      <dgm:prSet/>
      <dgm:spPr/>
      <dgm:t>
        <a:bodyPr/>
        <a:lstStyle/>
        <a:p>
          <a:endParaRPr lang="en-GB"/>
        </a:p>
      </dgm:t>
    </dgm:pt>
    <dgm:pt modelId="{329CF734-F212-4337-B7C5-D28D5F01F4E3}" type="sibTrans" cxnId="{FA51A3C1-C8C5-4AA8-9AE8-1B4E31523BEE}">
      <dgm:prSet/>
      <dgm:spPr/>
      <dgm:t>
        <a:bodyPr/>
        <a:lstStyle/>
        <a:p>
          <a:endParaRPr lang="en-GB"/>
        </a:p>
      </dgm:t>
    </dgm:pt>
    <dgm:pt modelId="{E2086A69-B023-452D-AE32-FF17BC7C23E8}">
      <dgm:prSet phldrT="[Text]"/>
      <dgm:spPr/>
      <dgm:t>
        <a:bodyPr/>
        <a:lstStyle/>
        <a:p>
          <a:r>
            <a:rPr lang="en-GB" dirty="0"/>
            <a:t>Academic Assessors</a:t>
          </a:r>
        </a:p>
      </dgm:t>
    </dgm:pt>
    <dgm:pt modelId="{64DDDE82-2E43-4193-92EE-083A5100EAE6}" type="parTrans" cxnId="{86D1D1B9-A3C9-47EE-A725-018D3811980A}">
      <dgm:prSet/>
      <dgm:spPr/>
      <dgm:t>
        <a:bodyPr/>
        <a:lstStyle/>
        <a:p>
          <a:endParaRPr lang="en-GB"/>
        </a:p>
      </dgm:t>
    </dgm:pt>
    <dgm:pt modelId="{4CEF7092-ABBC-4A13-9755-11B3CEB82E6F}" type="sibTrans" cxnId="{86D1D1B9-A3C9-47EE-A725-018D3811980A}">
      <dgm:prSet/>
      <dgm:spPr/>
      <dgm:t>
        <a:bodyPr/>
        <a:lstStyle/>
        <a:p>
          <a:endParaRPr lang="en-GB"/>
        </a:p>
      </dgm:t>
    </dgm:pt>
    <dgm:pt modelId="{216B0F44-A6D7-46F1-A954-EF946AA949F8}">
      <dgm:prSet phldrT="[Text]"/>
      <dgm:spPr/>
      <dgm:t>
        <a:bodyPr/>
        <a:lstStyle/>
        <a:p>
          <a:r>
            <a:rPr lang="en-GB" dirty="0"/>
            <a:t>Collate and confirm student achievement of academic learning outcomes</a:t>
          </a:r>
        </a:p>
      </dgm:t>
    </dgm:pt>
    <dgm:pt modelId="{050554A1-A3FE-407A-8499-658E03FBCEEA}" type="parTrans" cxnId="{E7DD5CE4-8216-4797-95E8-068318A013D1}">
      <dgm:prSet/>
      <dgm:spPr/>
      <dgm:t>
        <a:bodyPr/>
        <a:lstStyle/>
        <a:p>
          <a:endParaRPr lang="en-GB"/>
        </a:p>
      </dgm:t>
    </dgm:pt>
    <dgm:pt modelId="{CE383ECA-E93F-405D-AAC2-C0D996799E37}" type="sibTrans" cxnId="{E7DD5CE4-8216-4797-95E8-068318A013D1}">
      <dgm:prSet/>
      <dgm:spPr/>
      <dgm:t>
        <a:bodyPr/>
        <a:lstStyle/>
        <a:p>
          <a:endParaRPr lang="en-GB"/>
        </a:p>
      </dgm:t>
    </dgm:pt>
    <dgm:pt modelId="{B9F844F5-B186-46C6-8A59-DC9C9BA7EB55}">
      <dgm:prSet/>
      <dgm:spPr/>
      <dgm:t>
        <a:bodyPr/>
        <a:lstStyle/>
        <a:p>
          <a:r>
            <a:rPr lang="en-GB" dirty="0"/>
            <a:t>Raise and respond to competency and conduct concerns</a:t>
          </a:r>
        </a:p>
      </dgm:t>
    </dgm:pt>
    <dgm:pt modelId="{9832BBA6-3E7A-4697-B736-9970D2BE0746}" type="parTrans" cxnId="{5453014A-B1E9-466D-8B34-0FB9F721958E}">
      <dgm:prSet/>
      <dgm:spPr/>
      <dgm:t>
        <a:bodyPr/>
        <a:lstStyle/>
        <a:p>
          <a:endParaRPr lang="en-GB"/>
        </a:p>
      </dgm:t>
    </dgm:pt>
    <dgm:pt modelId="{51B8475B-FDF6-4356-A3AA-2C7B628FF142}" type="sibTrans" cxnId="{5453014A-B1E9-466D-8B34-0FB9F721958E}">
      <dgm:prSet/>
      <dgm:spPr/>
      <dgm:t>
        <a:bodyPr/>
        <a:lstStyle/>
        <a:p>
          <a:endParaRPr lang="en-GB"/>
        </a:p>
      </dgm:t>
    </dgm:pt>
    <dgm:pt modelId="{58BBDD8B-F12A-486D-9EF3-1649CEA2A127}">
      <dgm:prSet/>
      <dgm:spPr/>
      <dgm:t>
        <a:bodyPr/>
        <a:lstStyle/>
        <a:p>
          <a:r>
            <a:rPr lang="en-GB" dirty="0"/>
            <a:t>Supervise, support and provide feedback to students</a:t>
          </a:r>
        </a:p>
      </dgm:t>
    </dgm:pt>
    <dgm:pt modelId="{64DBE866-3DF2-4FDE-B910-A017DC6611B2}" type="parTrans" cxnId="{34919CC5-F2ED-4B4C-8181-9CB8FCD2DC9E}">
      <dgm:prSet/>
      <dgm:spPr/>
      <dgm:t>
        <a:bodyPr/>
        <a:lstStyle/>
        <a:p>
          <a:endParaRPr lang="en-GB"/>
        </a:p>
      </dgm:t>
    </dgm:pt>
    <dgm:pt modelId="{F51D0BCE-DDE1-48DB-AC87-985A351718B6}" type="sibTrans" cxnId="{34919CC5-F2ED-4B4C-8181-9CB8FCD2DC9E}">
      <dgm:prSet/>
      <dgm:spPr/>
      <dgm:t>
        <a:bodyPr/>
        <a:lstStyle/>
        <a:p>
          <a:endParaRPr lang="en-GB"/>
        </a:p>
      </dgm:t>
    </dgm:pt>
    <dgm:pt modelId="{1266D4C8-C4D0-464C-9260-9A74E5D29BA4}">
      <dgm:prSet/>
      <dgm:spPr/>
      <dgm:t>
        <a:bodyPr/>
        <a:lstStyle/>
        <a:p>
          <a:r>
            <a:rPr lang="en-GB" dirty="0"/>
            <a:t>Contribute to assessment and progress decisions made by assessors</a:t>
          </a:r>
        </a:p>
      </dgm:t>
    </dgm:pt>
    <dgm:pt modelId="{AE2D98F8-DD05-49FC-A4AF-9D5BA556A71A}" type="parTrans" cxnId="{31EBDFB0-8294-4D12-B80C-F4BCF0A686B8}">
      <dgm:prSet/>
      <dgm:spPr/>
      <dgm:t>
        <a:bodyPr/>
        <a:lstStyle/>
        <a:p>
          <a:endParaRPr lang="en-GB"/>
        </a:p>
      </dgm:t>
    </dgm:pt>
    <dgm:pt modelId="{D76438B4-5318-4028-B2DF-5C295538575A}" type="sibTrans" cxnId="{31EBDFB0-8294-4D12-B80C-F4BCF0A686B8}">
      <dgm:prSet/>
      <dgm:spPr/>
      <dgm:t>
        <a:bodyPr/>
        <a:lstStyle/>
        <a:p>
          <a:endParaRPr lang="en-GB"/>
        </a:p>
      </dgm:t>
    </dgm:pt>
    <dgm:pt modelId="{A9D66F7C-1DE7-4009-B0A8-A97CF015C1E9}">
      <dgm:prSet/>
      <dgm:spPr/>
      <dgm:t>
        <a:bodyPr/>
        <a:lstStyle/>
        <a:p>
          <a:r>
            <a:rPr lang="en-GB" dirty="0"/>
            <a:t>Make and record assessment on achievement, proficiency and conduct based on multiple sources of </a:t>
          </a:r>
          <a:r>
            <a:rPr lang="en-GB" dirty="0" smtClean="0"/>
            <a:t>evidence </a:t>
          </a:r>
          <a:endParaRPr lang="en-GB" dirty="0"/>
        </a:p>
      </dgm:t>
    </dgm:pt>
    <dgm:pt modelId="{43CAB791-B7BB-4947-9087-0E1FADDB4952}" type="parTrans" cxnId="{90BB9BD9-B908-4538-8B41-08F244D0843C}">
      <dgm:prSet/>
      <dgm:spPr/>
      <dgm:t>
        <a:bodyPr/>
        <a:lstStyle/>
        <a:p>
          <a:endParaRPr lang="en-GB"/>
        </a:p>
      </dgm:t>
    </dgm:pt>
    <dgm:pt modelId="{2FA63B3D-1E62-4D27-9C15-55382545F8A5}" type="sibTrans" cxnId="{90BB9BD9-B908-4538-8B41-08F244D0843C}">
      <dgm:prSet/>
      <dgm:spPr/>
      <dgm:t>
        <a:bodyPr/>
        <a:lstStyle/>
        <a:p>
          <a:endParaRPr lang="en-GB"/>
        </a:p>
      </dgm:t>
    </dgm:pt>
    <dgm:pt modelId="{7412DBB3-0CEF-4794-9F40-C4065D52ABF6}">
      <dgm:prSet/>
      <dgm:spPr/>
      <dgm:t>
        <a:bodyPr/>
        <a:lstStyle/>
        <a:p>
          <a:r>
            <a:rPr lang="en-GB" dirty="0"/>
            <a:t>Communicate and collaborate with academic assessors to agree student </a:t>
          </a:r>
          <a:r>
            <a:rPr lang="en-GB" dirty="0" smtClean="0"/>
            <a:t>progression and proficiency</a:t>
          </a:r>
          <a:endParaRPr lang="en-GB" dirty="0"/>
        </a:p>
      </dgm:t>
    </dgm:pt>
    <dgm:pt modelId="{16A0B8D3-5FDD-4A74-8AA4-9CFF5CA5D09D}" type="parTrans" cxnId="{6153E10D-A7DE-419D-969A-DFF7FF8FC41A}">
      <dgm:prSet/>
      <dgm:spPr/>
      <dgm:t>
        <a:bodyPr/>
        <a:lstStyle/>
        <a:p>
          <a:endParaRPr lang="en-GB"/>
        </a:p>
      </dgm:t>
    </dgm:pt>
    <dgm:pt modelId="{2636475F-AC69-4DC7-A5BA-0D7F87C3A583}" type="sibTrans" cxnId="{6153E10D-A7DE-419D-969A-DFF7FF8FC41A}">
      <dgm:prSet/>
      <dgm:spPr/>
      <dgm:t>
        <a:bodyPr/>
        <a:lstStyle/>
        <a:p>
          <a:endParaRPr lang="en-GB"/>
        </a:p>
      </dgm:t>
    </dgm:pt>
    <dgm:pt modelId="{E71E363C-F1C3-451D-BEB7-1D02FDD717E4}">
      <dgm:prSet/>
      <dgm:spPr/>
      <dgm:t>
        <a:bodyPr/>
        <a:lstStyle/>
        <a:p>
          <a:r>
            <a:rPr lang="en-GB" dirty="0"/>
            <a:t>Assigned to a student for a placement or series of placement</a:t>
          </a:r>
        </a:p>
      </dgm:t>
    </dgm:pt>
    <dgm:pt modelId="{896ECA90-1AFD-43B6-AF81-AB7A8A0A69A1}" type="parTrans" cxnId="{D2B016D0-BF74-4E7C-A4B9-847F8B488981}">
      <dgm:prSet/>
      <dgm:spPr/>
      <dgm:t>
        <a:bodyPr/>
        <a:lstStyle/>
        <a:p>
          <a:endParaRPr lang="en-GB"/>
        </a:p>
      </dgm:t>
    </dgm:pt>
    <dgm:pt modelId="{F6BEF3D2-373F-4BD2-8269-C155ADD83BD3}" type="sibTrans" cxnId="{D2B016D0-BF74-4E7C-A4B9-847F8B488981}">
      <dgm:prSet/>
      <dgm:spPr/>
      <dgm:t>
        <a:bodyPr/>
        <a:lstStyle/>
        <a:p>
          <a:endParaRPr lang="en-GB"/>
        </a:p>
      </dgm:t>
    </dgm:pt>
    <dgm:pt modelId="{3B227C0E-F34F-467A-902D-ADBB2DE9C3BD}">
      <dgm:prSet/>
      <dgm:spPr/>
      <dgm:t>
        <a:bodyPr/>
        <a:lstStyle/>
        <a:p>
          <a:r>
            <a:rPr lang="en-GB" dirty="0"/>
            <a:t>Make and record decisions on achievement, proficiency and conduct based on multiple sources of evidence</a:t>
          </a:r>
        </a:p>
      </dgm:t>
    </dgm:pt>
    <dgm:pt modelId="{9BC65A5E-9EC1-4E93-9A1A-31D3525270F7}" type="parTrans" cxnId="{E166835D-7EB9-4EFA-B44D-9217EADE4CAC}">
      <dgm:prSet/>
      <dgm:spPr/>
      <dgm:t>
        <a:bodyPr/>
        <a:lstStyle/>
        <a:p>
          <a:endParaRPr lang="en-GB"/>
        </a:p>
      </dgm:t>
    </dgm:pt>
    <dgm:pt modelId="{932BC6C7-A22D-49EE-A9F8-927F472CB647}" type="sibTrans" cxnId="{E166835D-7EB9-4EFA-B44D-9217EADE4CAC}">
      <dgm:prSet/>
      <dgm:spPr/>
      <dgm:t>
        <a:bodyPr/>
        <a:lstStyle/>
        <a:p>
          <a:endParaRPr lang="en-GB"/>
        </a:p>
      </dgm:t>
    </dgm:pt>
    <dgm:pt modelId="{0A282EEA-1A8F-4C63-8DA1-B2526E5E9CE5}">
      <dgm:prSet/>
      <dgm:spPr/>
      <dgm:t>
        <a:bodyPr/>
        <a:lstStyle/>
        <a:p>
          <a:r>
            <a:rPr lang="en-GB" dirty="0"/>
            <a:t>Communicate and collaborate with practice assessors to agree student progression</a:t>
          </a:r>
        </a:p>
      </dgm:t>
    </dgm:pt>
    <dgm:pt modelId="{EC325AC2-0835-44B9-BF3E-0C47A42B04B2}" type="parTrans" cxnId="{56D7D016-8F14-4CA7-AD4D-78A1F660E84A}">
      <dgm:prSet/>
      <dgm:spPr/>
      <dgm:t>
        <a:bodyPr/>
        <a:lstStyle/>
        <a:p>
          <a:endParaRPr lang="en-GB"/>
        </a:p>
      </dgm:t>
    </dgm:pt>
    <dgm:pt modelId="{22C137E4-ABE2-4597-946A-31028F4A083F}" type="sibTrans" cxnId="{56D7D016-8F14-4CA7-AD4D-78A1F660E84A}">
      <dgm:prSet/>
      <dgm:spPr/>
      <dgm:t>
        <a:bodyPr/>
        <a:lstStyle/>
        <a:p>
          <a:endParaRPr lang="en-GB"/>
        </a:p>
      </dgm:t>
    </dgm:pt>
    <dgm:pt modelId="{E901B604-64F2-4E4A-B90A-32EB6DE8FAAE}">
      <dgm:prSet/>
      <dgm:spPr/>
      <dgm:t>
        <a:bodyPr/>
        <a:lstStyle/>
        <a:p>
          <a:r>
            <a:rPr lang="en-GB" dirty="0"/>
            <a:t>A different academic assessor assigned for each part of the programme</a:t>
          </a:r>
        </a:p>
      </dgm:t>
    </dgm:pt>
    <dgm:pt modelId="{5398776B-A20A-49E0-8E2B-74EEF5EE00EA}" type="parTrans" cxnId="{EBC78923-F5DB-4C24-8ADA-484C6C71A877}">
      <dgm:prSet/>
      <dgm:spPr/>
      <dgm:t>
        <a:bodyPr/>
        <a:lstStyle/>
        <a:p>
          <a:endParaRPr lang="en-GB"/>
        </a:p>
      </dgm:t>
    </dgm:pt>
    <dgm:pt modelId="{068B1DA2-908B-4590-B8D9-D0AAE05C5034}" type="sibTrans" cxnId="{EBC78923-F5DB-4C24-8ADA-484C6C71A877}">
      <dgm:prSet/>
      <dgm:spPr/>
      <dgm:t>
        <a:bodyPr/>
        <a:lstStyle/>
        <a:p>
          <a:endParaRPr lang="en-GB"/>
        </a:p>
      </dgm:t>
    </dgm:pt>
    <dgm:pt modelId="{A2161C50-3A3A-4DBA-820C-E0F612EE9912}" type="pres">
      <dgm:prSet presAssocID="{67269677-97D1-40A6-A60A-EFFB4CE97501}" presName="Name0" presStyleCnt="0">
        <dgm:presLayoutVars>
          <dgm:dir/>
          <dgm:animLvl val="lvl"/>
          <dgm:resizeHandles val="exact"/>
        </dgm:presLayoutVars>
      </dgm:prSet>
      <dgm:spPr/>
      <dgm:t>
        <a:bodyPr/>
        <a:lstStyle/>
        <a:p>
          <a:endParaRPr lang="en-US"/>
        </a:p>
      </dgm:t>
    </dgm:pt>
    <dgm:pt modelId="{86DA5F50-A3EA-46A3-B52E-B576EB93D675}" type="pres">
      <dgm:prSet presAssocID="{0A8597EC-DEFC-49C1-81ED-0A9A8C7DFD83}" presName="linNode" presStyleCnt="0"/>
      <dgm:spPr/>
    </dgm:pt>
    <dgm:pt modelId="{B053B2E6-0822-4399-9991-A8C311A601F6}" type="pres">
      <dgm:prSet presAssocID="{0A8597EC-DEFC-49C1-81ED-0A9A8C7DFD83}" presName="parentText" presStyleLbl="node1" presStyleIdx="0" presStyleCnt="3">
        <dgm:presLayoutVars>
          <dgm:chMax val="1"/>
          <dgm:bulletEnabled val="1"/>
        </dgm:presLayoutVars>
      </dgm:prSet>
      <dgm:spPr/>
      <dgm:t>
        <a:bodyPr/>
        <a:lstStyle/>
        <a:p>
          <a:endParaRPr lang="en-US"/>
        </a:p>
      </dgm:t>
    </dgm:pt>
    <dgm:pt modelId="{71E62D87-A13C-430A-AE84-4447DB5F7A14}" type="pres">
      <dgm:prSet presAssocID="{0A8597EC-DEFC-49C1-81ED-0A9A8C7DFD83}" presName="descendantText" presStyleLbl="alignAccFollowNode1" presStyleIdx="0" presStyleCnt="3" custScaleX="177941">
        <dgm:presLayoutVars>
          <dgm:bulletEnabled val="1"/>
        </dgm:presLayoutVars>
      </dgm:prSet>
      <dgm:spPr/>
      <dgm:t>
        <a:bodyPr/>
        <a:lstStyle/>
        <a:p>
          <a:endParaRPr lang="en-US"/>
        </a:p>
      </dgm:t>
    </dgm:pt>
    <dgm:pt modelId="{7129EC39-F521-45CF-8737-E565FDFE16D4}" type="pres">
      <dgm:prSet presAssocID="{D94B04B5-8542-45EF-A210-48A2271A0065}" presName="sp" presStyleCnt="0"/>
      <dgm:spPr/>
    </dgm:pt>
    <dgm:pt modelId="{1D5D5511-361D-4DE8-8CEB-AE583DCFE2AC}" type="pres">
      <dgm:prSet presAssocID="{EB7A0B4A-9449-4E24-A8D4-BF0691857E5E}" presName="linNode" presStyleCnt="0"/>
      <dgm:spPr/>
    </dgm:pt>
    <dgm:pt modelId="{B5307963-8D08-4DA7-8057-63EA0F1729CD}" type="pres">
      <dgm:prSet presAssocID="{EB7A0B4A-9449-4E24-A8D4-BF0691857E5E}" presName="parentText" presStyleLbl="node1" presStyleIdx="1" presStyleCnt="3" custScaleX="67357">
        <dgm:presLayoutVars>
          <dgm:chMax val="1"/>
          <dgm:bulletEnabled val="1"/>
        </dgm:presLayoutVars>
      </dgm:prSet>
      <dgm:spPr/>
      <dgm:t>
        <a:bodyPr/>
        <a:lstStyle/>
        <a:p>
          <a:endParaRPr lang="en-US"/>
        </a:p>
      </dgm:t>
    </dgm:pt>
    <dgm:pt modelId="{B2269003-1B0C-4127-990B-F81CEFF391BF}" type="pres">
      <dgm:prSet presAssocID="{EB7A0B4A-9449-4E24-A8D4-BF0691857E5E}" presName="descendantText" presStyleLbl="alignAccFollowNode1" presStyleIdx="1" presStyleCnt="3" custScaleX="126365" custScaleY="113295">
        <dgm:presLayoutVars>
          <dgm:bulletEnabled val="1"/>
        </dgm:presLayoutVars>
      </dgm:prSet>
      <dgm:spPr/>
      <dgm:t>
        <a:bodyPr/>
        <a:lstStyle/>
        <a:p>
          <a:endParaRPr lang="en-US"/>
        </a:p>
      </dgm:t>
    </dgm:pt>
    <dgm:pt modelId="{F9609997-E3CB-4AD3-8B81-8DC680F01907}" type="pres">
      <dgm:prSet presAssocID="{A6E98A73-BE39-463E-B5A6-988FA930F903}" presName="sp" presStyleCnt="0"/>
      <dgm:spPr/>
    </dgm:pt>
    <dgm:pt modelId="{9C85DC54-AE52-454D-97B1-008A0369B877}" type="pres">
      <dgm:prSet presAssocID="{E2086A69-B023-452D-AE32-FF17BC7C23E8}" presName="linNode" presStyleCnt="0"/>
      <dgm:spPr/>
    </dgm:pt>
    <dgm:pt modelId="{0166C0DE-A3D0-47F0-8B78-C115F4E48CC2}" type="pres">
      <dgm:prSet presAssocID="{E2086A69-B023-452D-AE32-FF17BC7C23E8}" presName="parentText" presStyleLbl="node1" presStyleIdx="2" presStyleCnt="3" custScaleX="67356">
        <dgm:presLayoutVars>
          <dgm:chMax val="1"/>
          <dgm:bulletEnabled val="1"/>
        </dgm:presLayoutVars>
      </dgm:prSet>
      <dgm:spPr/>
      <dgm:t>
        <a:bodyPr/>
        <a:lstStyle/>
        <a:p>
          <a:endParaRPr lang="en-US"/>
        </a:p>
      </dgm:t>
    </dgm:pt>
    <dgm:pt modelId="{2DC42F62-74ED-41CD-85BB-120BF02596AA}" type="pres">
      <dgm:prSet presAssocID="{E2086A69-B023-452D-AE32-FF17BC7C23E8}" presName="descendantText" presStyleLbl="alignAccFollowNode1" presStyleIdx="2" presStyleCnt="3" custScaleX="130317">
        <dgm:presLayoutVars>
          <dgm:bulletEnabled val="1"/>
        </dgm:presLayoutVars>
      </dgm:prSet>
      <dgm:spPr/>
      <dgm:t>
        <a:bodyPr/>
        <a:lstStyle/>
        <a:p>
          <a:endParaRPr lang="en-US"/>
        </a:p>
      </dgm:t>
    </dgm:pt>
  </dgm:ptLst>
  <dgm:cxnLst>
    <dgm:cxn modelId="{598AC4A6-3D0C-4F25-B7B3-C86D81DAA0F9}" type="presOf" srcId="{6EF9BC25-885A-4A93-B415-045FFAA592D5}" destId="{71E62D87-A13C-430A-AE84-4447DB5F7A14}" srcOrd="0" destOrd="0" presId="urn:microsoft.com/office/officeart/2005/8/layout/vList5"/>
    <dgm:cxn modelId="{DB1846D0-E0AA-48EF-981F-65C583B12A68}" type="presOf" srcId="{B9F844F5-B186-46C6-8A59-DC9C9BA7EB55}" destId="{71E62D87-A13C-430A-AE84-4447DB5F7A14}" srcOrd="0" destOrd="1" presId="urn:microsoft.com/office/officeart/2005/8/layout/vList5"/>
    <dgm:cxn modelId="{86D1D1B9-A3C9-47EE-A725-018D3811980A}" srcId="{67269677-97D1-40A6-A60A-EFFB4CE97501}" destId="{E2086A69-B023-452D-AE32-FF17BC7C23E8}" srcOrd="2" destOrd="0" parTransId="{64DDDE82-2E43-4193-92EE-083A5100EAE6}" sibTransId="{4CEF7092-ABBC-4A13-9755-11B3CEB82E6F}"/>
    <dgm:cxn modelId="{D2B016D0-BF74-4E7C-A4B9-847F8B488981}" srcId="{EB7A0B4A-9449-4E24-A8D4-BF0691857E5E}" destId="{E71E363C-F1C3-451D-BEB7-1D02FDD717E4}" srcOrd="3" destOrd="0" parTransId="{896ECA90-1AFD-43B6-AF81-AB7A8A0A69A1}" sibTransId="{F6BEF3D2-373F-4BD2-8269-C155ADD83BD3}"/>
    <dgm:cxn modelId="{34919CC5-F2ED-4B4C-8181-9CB8FCD2DC9E}" srcId="{0A8597EC-DEFC-49C1-81ED-0A9A8C7DFD83}" destId="{58BBDD8B-F12A-486D-9EF3-1649CEA2A127}" srcOrd="2" destOrd="0" parTransId="{64DBE866-3DF2-4FDE-B910-A017DC6611B2}" sibTransId="{F51D0BCE-DDE1-48DB-AC87-985A351718B6}"/>
    <dgm:cxn modelId="{A95A2F6A-6C7F-4755-9D38-9768FB81CA36}" type="presOf" srcId="{EB7A0B4A-9449-4E24-A8D4-BF0691857E5E}" destId="{B5307963-8D08-4DA7-8057-63EA0F1729CD}" srcOrd="0" destOrd="0" presId="urn:microsoft.com/office/officeart/2005/8/layout/vList5"/>
    <dgm:cxn modelId="{EBC78923-F5DB-4C24-8ADA-484C6C71A877}" srcId="{E2086A69-B023-452D-AE32-FF17BC7C23E8}" destId="{E901B604-64F2-4E4A-B90A-32EB6DE8FAAE}" srcOrd="3" destOrd="0" parTransId="{5398776B-A20A-49E0-8E2B-74EEF5EE00EA}" sibTransId="{068B1DA2-908B-4590-B8D9-D0AAE05C5034}"/>
    <dgm:cxn modelId="{BC41ABE0-2435-43C9-9505-BD1DA0061914}" type="presOf" srcId="{E71E363C-F1C3-451D-BEB7-1D02FDD717E4}" destId="{B2269003-1B0C-4127-990B-F81CEFF391BF}" srcOrd="0" destOrd="3" presId="urn:microsoft.com/office/officeart/2005/8/layout/vList5"/>
    <dgm:cxn modelId="{52A03DF2-1093-463C-9369-49C68B4DBCEF}" type="presOf" srcId="{216B0F44-A6D7-46F1-A954-EF946AA949F8}" destId="{2DC42F62-74ED-41CD-85BB-120BF02596AA}" srcOrd="0" destOrd="0" presId="urn:microsoft.com/office/officeart/2005/8/layout/vList5"/>
    <dgm:cxn modelId="{90BB9BD9-B908-4538-8B41-08F244D0843C}" srcId="{EB7A0B4A-9449-4E24-A8D4-BF0691857E5E}" destId="{A9D66F7C-1DE7-4009-B0A8-A97CF015C1E9}" srcOrd="1" destOrd="0" parTransId="{43CAB791-B7BB-4947-9087-0E1FADDB4952}" sibTransId="{2FA63B3D-1E62-4D27-9C15-55382545F8A5}"/>
    <dgm:cxn modelId="{31EBDFB0-8294-4D12-B80C-F4BCF0A686B8}" srcId="{0A8597EC-DEFC-49C1-81ED-0A9A8C7DFD83}" destId="{1266D4C8-C4D0-464C-9260-9A74E5D29BA4}" srcOrd="3" destOrd="0" parTransId="{AE2D98F8-DD05-49FC-A4AF-9D5BA556A71A}" sibTransId="{D76438B4-5318-4028-B2DF-5C295538575A}"/>
    <dgm:cxn modelId="{B088AF75-A1D6-4465-8E04-E146611503EE}" type="presOf" srcId="{58BBDD8B-F12A-486D-9EF3-1649CEA2A127}" destId="{71E62D87-A13C-430A-AE84-4447DB5F7A14}" srcOrd="0" destOrd="2" presId="urn:microsoft.com/office/officeart/2005/8/layout/vList5"/>
    <dgm:cxn modelId="{7F5A24E9-054C-485E-AE33-256283CBF099}" srcId="{67269677-97D1-40A6-A60A-EFFB4CE97501}" destId="{0A8597EC-DEFC-49C1-81ED-0A9A8C7DFD83}" srcOrd="0" destOrd="0" parTransId="{5E15B84A-771F-453C-914F-A8F2533DE378}" sibTransId="{D94B04B5-8542-45EF-A210-48A2271A0065}"/>
    <dgm:cxn modelId="{6153E10D-A7DE-419D-969A-DFF7FF8FC41A}" srcId="{EB7A0B4A-9449-4E24-A8D4-BF0691857E5E}" destId="{7412DBB3-0CEF-4794-9F40-C4065D52ABF6}" srcOrd="2" destOrd="0" parTransId="{16A0B8D3-5FDD-4A74-8AA4-9CFF5CA5D09D}" sibTransId="{2636475F-AC69-4DC7-A5BA-0D7F87C3A583}"/>
    <dgm:cxn modelId="{5FFC10EC-FE1A-42AA-8BC8-9EEBC3399F1E}" type="presOf" srcId="{67269677-97D1-40A6-A60A-EFFB4CE97501}" destId="{A2161C50-3A3A-4DBA-820C-E0F612EE9912}" srcOrd="0" destOrd="0" presId="urn:microsoft.com/office/officeart/2005/8/layout/vList5"/>
    <dgm:cxn modelId="{2BF5B0AA-4EB0-427F-B22A-C33A36D45B39}" type="presOf" srcId="{3B227C0E-F34F-467A-902D-ADBB2DE9C3BD}" destId="{2DC42F62-74ED-41CD-85BB-120BF02596AA}" srcOrd="0" destOrd="1" presId="urn:microsoft.com/office/officeart/2005/8/layout/vList5"/>
    <dgm:cxn modelId="{E7DD5CE4-8216-4797-95E8-068318A013D1}" srcId="{E2086A69-B023-452D-AE32-FF17BC7C23E8}" destId="{216B0F44-A6D7-46F1-A954-EF946AA949F8}" srcOrd="0" destOrd="0" parTransId="{050554A1-A3FE-407A-8499-658E03FBCEEA}" sibTransId="{CE383ECA-E93F-405D-AAC2-C0D996799E37}"/>
    <dgm:cxn modelId="{13D056F9-F17F-4D3C-805F-A608B9FC4FDB}" type="presOf" srcId="{53A0C577-B460-42C5-8886-FFD015D3C9B2}" destId="{B2269003-1B0C-4127-990B-F81CEFF391BF}" srcOrd="0" destOrd="0" presId="urn:microsoft.com/office/officeart/2005/8/layout/vList5"/>
    <dgm:cxn modelId="{DADA9249-7C0A-4D08-A904-196962D0B4F0}" srcId="{0A8597EC-DEFC-49C1-81ED-0A9A8C7DFD83}" destId="{6EF9BC25-885A-4A93-B415-045FFAA592D5}" srcOrd="0" destOrd="0" parTransId="{3F8CAF89-8990-4FCE-A9EC-7E6BE92D4A0F}" sibTransId="{C09C74CD-7D68-4BAA-B9D7-1EDD84C8469C}"/>
    <dgm:cxn modelId="{3EC01C1B-54FB-4038-A1DB-F587CCDAFB98}" srcId="{67269677-97D1-40A6-A60A-EFFB4CE97501}" destId="{EB7A0B4A-9449-4E24-A8D4-BF0691857E5E}" srcOrd="1" destOrd="0" parTransId="{4390E8FD-A9EC-478A-9A1C-C17DCAAF9398}" sibTransId="{A6E98A73-BE39-463E-B5A6-988FA930F903}"/>
    <dgm:cxn modelId="{E166835D-7EB9-4EFA-B44D-9217EADE4CAC}" srcId="{E2086A69-B023-452D-AE32-FF17BC7C23E8}" destId="{3B227C0E-F34F-467A-902D-ADBB2DE9C3BD}" srcOrd="1" destOrd="0" parTransId="{9BC65A5E-9EC1-4E93-9A1A-31D3525270F7}" sibTransId="{932BC6C7-A22D-49EE-A9F8-927F472CB647}"/>
    <dgm:cxn modelId="{5453014A-B1E9-466D-8B34-0FB9F721958E}" srcId="{0A8597EC-DEFC-49C1-81ED-0A9A8C7DFD83}" destId="{B9F844F5-B186-46C6-8A59-DC9C9BA7EB55}" srcOrd="1" destOrd="0" parTransId="{9832BBA6-3E7A-4697-B736-9970D2BE0746}" sibTransId="{51B8475B-FDF6-4356-A3AA-2C7B628FF142}"/>
    <dgm:cxn modelId="{D91CE35B-3E32-4B1F-A335-5495AE256C85}" type="presOf" srcId="{A9D66F7C-1DE7-4009-B0A8-A97CF015C1E9}" destId="{B2269003-1B0C-4127-990B-F81CEFF391BF}" srcOrd="0" destOrd="1" presId="urn:microsoft.com/office/officeart/2005/8/layout/vList5"/>
    <dgm:cxn modelId="{A46A5F26-A1BB-4374-9748-0C924B058721}" type="presOf" srcId="{1266D4C8-C4D0-464C-9260-9A74E5D29BA4}" destId="{71E62D87-A13C-430A-AE84-4447DB5F7A14}" srcOrd="0" destOrd="3" presId="urn:microsoft.com/office/officeart/2005/8/layout/vList5"/>
    <dgm:cxn modelId="{6E69E8E4-68B4-418F-A2A3-ED6A4009BA9E}" type="presOf" srcId="{7412DBB3-0CEF-4794-9F40-C4065D52ABF6}" destId="{B2269003-1B0C-4127-990B-F81CEFF391BF}" srcOrd="0" destOrd="2" presId="urn:microsoft.com/office/officeart/2005/8/layout/vList5"/>
    <dgm:cxn modelId="{56D7D016-8F14-4CA7-AD4D-78A1F660E84A}" srcId="{E2086A69-B023-452D-AE32-FF17BC7C23E8}" destId="{0A282EEA-1A8F-4C63-8DA1-B2526E5E9CE5}" srcOrd="2" destOrd="0" parTransId="{EC325AC2-0835-44B9-BF3E-0C47A42B04B2}" sibTransId="{22C137E4-ABE2-4597-946A-31028F4A083F}"/>
    <dgm:cxn modelId="{51BB5597-F3D0-40BB-8353-E40745FE81E3}" type="presOf" srcId="{0A282EEA-1A8F-4C63-8DA1-B2526E5E9CE5}" destId="{2DC42F62-74ED-41CD-85BB-120BF02596AA}" srcOrd="0" destOrd="2" presId="urn:microsoft.com/office/officeart/2005/8/layout/vList5"/>
    <dgm:cxn modelId="{4A1B8917-BBB4-4D16-97C0-9131B032114A}" type="presOf" srcId="{E2086A69-B023-452D-AE32-FF17BC7C23E8}" destId="{0166C0DE-A3D0-47F0-8B78-C115F4E48CC2}" srcOrd="0" destOrd="0" presId="urn:microsoft.com/office/officeart/2005/8/layout/vList5"/>
    <dgm:cxn modelId="{FA51A3C1-C8C5-4AA8-9AE8-1B4E31523BEE}" srcId="{EB7A0B4A-9449-4E24-A8D4-BF0691857E5E}" destId="{53A0C577-B460-42C5-8886-FFD015D3C9B2}" srcOrd="0" destOrd="0" parTransId="{36AA3037-F46E-4BE4-A24F-0EC0F4FE44F1}" sibTransId="{329CF734-F212-4337-B7C5-D28D5F01F4E3}"/>
    <dgm:cxn modelId="{CDA2C762-EE86-4356-A3E6-6F301B59563F}" type="presOf" srcId="{0A8597EC-DEFC-49C1-81ED-0A9A8C7DFD83}" destId="{B053B2E6-0822-4399-9991-A8C311A601F6}" srcOrd="0" destOrd="0" presId="urn:microsoft.com/office/officeart/2005/8/layout/vList5"/>
    <dgm:cxn modelId="{C7A070B9-7EE0-4674-8B5E-BA44E60E8393}" type="presOf" srcId="{E901B604-64F2-4E4A-B90A-32EB6DE8FAAE}" destId="{2DC42F62-74ED-41CD-85BB-120BF02596AA}" srcOrd="0" destOrd="3" presId="urn:microsoft.com/office/officeart/2005/8/layout/vList5"/>
    <dgm:cxn modelId="{84F513F5-CE30-4609-A29C-4975A43E3A6E}" type="presParOf" srcId="{A2161C50-3A3A-4DBA-820C-E0F612EE9912}" destId="{86DA5F50-A3EA-46A3-B52E-B576EB93D675}" srcOrd="0" destOrd="0" presId="urn:microsoft.com/office/officeart/2005/8/layout/vList5"/>
    <dgm:cxn modelId="{1A3E3EF6-AE1F-4EED-A112-2E165E6E6341}" type="presParOf" srcId="{86DA5F50-A3EA-46A3-B52E-B576EB93D675}" destId="{B053B2E6-0822-4399-9991-A8C311A601F6}" srcOrd="0" destOrd="0" presId="urn:microsoft.com/office/officeart/2005/8/layout/vList5"/>
    <dgm:cxn modelId="{01042F2F-7979-4CA4-9789-AFEFF5A77180}" type="presParOf" srcId="{86DA5F50-A3EA-46A3-B52E-B576EB93D675}" destId="{71E62D87-A13C-430A-AE84-4447DB5F7A14}" srcOrd="1" destOrd="0" presId="urn:microsoft.com/office/officeart/2005/8/layout/vList5"/>
    <dgm:cxn modelId="{48759BA1-E3F2-4AEE-BD80-75F29A27B68B}" type="presParOf" srcId="{A2161C50-3A3A-4DBA-820C-E0F612EE9912}" destId="{7129EC39-F521-45CF-8737-E565FDFE16D4}" srcOrd="1" destOrd="0" presId="urn:microsoft.com/office/officeart/2005/8/layout/vList5"/>
    <dgm:cxn modelId="{83C3CF1D-B316-4468-837E-FDD3E8EAE1B0}" type="presParOf" srcId="{A2161C50-3A3A-4DBA-820C-E0F612EE9912}" destId="{1D5D5511-361D-4DE8-8CEB-AE583DCFE2AC}" srcOrd="2" destOrd="0" presId="urn:microsoft.com/office/officeart/2005/8/layout/vList5"/>
    <dgm:cxn modelId="{78A9EC45-005F-453C-BDA8-C02665D02A34}" type="presParOf" srcId="{1D5D5511-361D-4DE8-8CEB-AE583DCFE2AC}" destId="{B5307963-8D08-4DA7-8057-63EA0F1729CD}" srcOrd="0" destOrd="0" presId="urn:microsoft.com/office/officeart/2005/8/layout/vList5"/>
    <dgm:cxn modelId="{90593203-A248-4680-90E8-8D06D3C5D417}" type="presParOf" srcId="{1D5D5511-361D-4DE8-8CEB-AE583DCFE2AC}" destId="{B2269003-1B0C-4127-990B-F81CEFF391BF}" srcOrd="1" destOrd="0" presId="urn:microsoft.com/office/officeart/2005/8/layout/vList5"/>
    <dgm:cxn modelId="{53C9E292-4A7F-4CA5-8B1D-23C3FFE9FB8C}" type="presParOf" srcId="{A2161C50-3A3A-4DBA-820C-E0F612EE9912}" destId="{F9609997-E3CB-4AD3-8B81-8DC680F01907}" srcOrd="3" destOrd="0" presId="urn:microsoft.com/office/officeart/2005/8/layout/vList5"/>
    <dgm:cxn modelId="{E3FAC021-3494-4113-B068-C7783CC880CA}" type="presParOf" srcId="{A2161C50-3A3A-4DBA-820C-E0F612EE9912}" destId="{9C85DC54-AE52-454D-97B1-008A0369B877}" srcOrd="4" destOrd="0" presId="urn:microsoft.com/office/officeart/2005/8/layout/vList5"/>
    <dgm:cxn modelId="{4B7DA9F9-D55D-4A86-9062-745153DB2952}" type="presParOf" srcId="{9C85DC54-AE52-454D-97B1-008A0369B877}" destId="{0166C0DE-A3D0-47F0-8B78-C115F4E48CC2}" srcOrd="0" destOrd="0" presId="urn:microsoft.com/office/officeart/2005/8/layout/vList5"/>
    <dgm:cxn modelId="{846B1A7D-9AC1-45D0-A68E-E5E478A85C8D}" type="presParOf" srcId="{9C85DC54-AE52-454D-97B1-008A0369B877}" destId="{2DC42F62-74ED-41CD-85BB-120BF02596A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29CA6C-2E1E-4674-97BC-E079FECE56D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19E538DC-D788-42B4-99E1-2F90BEF81226}">
      <dgm:prSet phldrT="[Text]"/>
      <dgm:spPr/>
      <dgm:t>
        <a:bodyPr/>
        <a:lstStyle/>
        <a:p>
          <a:r>
            <a:rPr lang="en-GB" dirty="0"/>
            <a:t>Nominated</a:t>
          </a:r>
          <a:r>
            <a:rPr lang="en-GB" baseline="0" dirty="0"/>
            <a:t> Person</a:t>
          </a:r>
          <a:endParaRPr lang="en-GB" dirty="0"/>
        </a:p>
      </dgm:t>
    </dgm:pt>
    <dgm:pt modelId="{D805C323-6B84-4211-B9ED-C5B767630261}" type="parTrans" cxnId="{4DD047D7-6197-4E93-B729-355895756AF0}">
      <dgm:prSet/>
      <dgm:spPr/>
      <dgm:t>
        <a:bodyPr/>
        <a:lstStyle/>
        <a:p>
          <a:endParaRPr lang="en-GB"/>
        </a:p>
      </dgm:t>
    </dgm:pt>
    <dgm:pt modelId="{6198B15A-9E48-4CCD-AC34-0851DCCE8E76}" type="sibTrans" cxnId="{4DD047D7-6197-4E93-B729-355895756AF0}">
      <dgm:prSet/>
      <dgm:spPr/>
      <dgm:t>
        <a:bodyPr/>
        <a:lstStyle/>
        <a:p>
          <a:endParaRPr lang="en-GB"/>
        </a:p>
      </dgm:t>
    </dgm:pt>
    <dgm:pt modelId="{DB38F371-5AC0-489A-9AE9-CCF63B612F14}">
      <dgm:prSet/>
      <dgm:spPr/>
      <dgm:t>
        <a:bodyPr/>
        <a:lstStyle/>
        <a:p>
          <a:endParaRPr lang="en-GB"/>
        </a:p>
      </dgm:t>
    </dgm:pt>
    <dgm:pt modelId="{1FC758BC-6FFB-4D43-A82E-C20D33DBF0E2}" type="parTrans" cxnId="{90A16E9A-3C55-4BF9-82D8-A5DBF5A003FF}">
      <dgm:prSet/>
      <dgm:spPr/>
      <dgm:t>
        <a:bodyPr/>
        <a:lstStyle/>
        <a:p>
          <a:endParaRPr lang="en-GB"/>
        </a:p>
      </dgm:t>
    </dgm:pt>
    <dgm:pt modelId="{AF80A36F-1F61-4F8E-8DE1-160FCA75B8B0}" type="sibTrans" cxnId="{90A16E9A-3C55-4BF9-82D8-A5DBF5A003FF}">
      <dgm:prSet/>
      <dgm:spPr/>
      <dgm:t>
        <a:bodyPr/>
        <a:lstStyle/>
        <a:p>
          <a:endParaRPr lang="en-GB"/>
        </a:p>
      </dgm:t>
    </dgm:pt>
    <dgm:pt modelId="{E3F1C43F-C075-46E3-865A-8F75BD2E115A}">
      <dgm:prSet/>
      <dgm:spPr/>
      <dgm:t>
        <a:bodyPr/>
        <a:lstStyle/>
        <a:p>
          <a:r>
            <a:rPr lang="en-GB" dirty="0"/>
            <a:t>Point of contact for practice assessors and academic assessors</a:t>
          </a:r>
        </a:p>
      </dgm:t>
    </dgm:pt>
    <dgm:pt modelId="{6C7ED575-55D6-4818-9F43-A08FEF2C85E7}" type="parTrans" cxnId="{97D97E96-EBA0-409C-A040-0A1C002BAA61}">
      <dgm:prSet/>
      <dgm:spPr/>
      <dgm:t>
        <a:bodyPr/>
        <a:lstStyle/>
        <a:p>
          <a:endParaRPr lang="en-GB"/>
        </a:p>
      </dgm:t>
    </dgm:pt>
    <dgm:pt modelId="{481235BE-768C-40A3-8C59-E2A957A88695}" type="sibTrans" cxnId="{97D97E96-EBA0-409C-A040-0A1C002BAA61}">
      <dgm:prSet/>
      <dgm:spPr/>
      <dgm:t>
        <a:bodyPr/>
        <a:lstStyle/>
        <a:p>
          <a:endParaRPr lang="en-GB"/>
        </a:p>
      </dgm:t>
    </dgm:pt>
    <dgm:pt modelId="{D432EA09-77A5-4818-A726-89F653D1C34B}">
      <dgm:prSet phldrT="[Text]"/>
      <dgm:spPr/>
      <dgm:t>
        <a:bodyPr/>
        <a:lstStyle/>
        <a:p>
          <a:r>
            <a:rPr lang="en-GB" dirty="0"/>
            <a:t>Actively supports students addresses their concerns</a:t>
          </a:r>
        </a:p>
      </dgm:t>
    </dgm:pt>
    <dgm:pt modelId="{F7DA2C44-EFF4-40FE-B28C-F2237D9BA821}" type="parTrans" cxnId="{C7C3A87D-2F0E-4AFF-8519-8CC7DADECBC0}">
      <dgm:prSet/>
      <dgm:spPr/>
      <dgm:t>
        <a:bodyPr/>
        <a:lstStyle/>
        <a:p>
          <a:endParaRPr lang="en-GB"/>
        </a:p>
      </dgm:t>
    </dgm:pt>
    <dgm:pt modelId="{241CED0F-3DA8-4A33-BB7A-054549ABE41A}" type="sibTrans" cxnId="{C7C3A87D-2F0E-4AFF-8519-8CC7DADECBC0}">
      <dgm:prSet/>
      <dgm:spPr/>
      <dgm:t>
        <a:bodyPr/>
        <a:lstStyle/>
        <a:p>
          <a:endParaRPr lang="en-GB"/>
        </a:p>
      </dgm:t>
    </dgm:pt>
    <dgm:pt modelId="{7D41D3D7-0715-4F67-B176-F67F5433EC9E}">
      <dgm:prSet/>
      <dgm:spPr/>
      <dgm:t>
        <a:bodyPr/>
        <a:lstStyle/>
        <a:p>
          <a:r>
            <a:rPr lang="en-GB" dirty="0"/>
            <a:t>Promotes a quality practice learning environment</a:t>
          </a:r>
        </a:p>
      </dgm:t>
    </dgm:pt>
    <dgm:pt modelId="{7BA13254-71DB-4983-B5F4-5E0897CDEB23}" type="parTrans" cxnId="{2DF7B9CC-63D5-4352-A96D-57A13B899BA4}">
      <dgm:prSet/>
      <dgm:spPr/>
      <dgm:t>
        <a:bodyPr/>
        <a:lstStyle/>
        <a:p>
          <a:endParaRPr lang="en-GB"/>
        </a:p>
      </dgm:t>
    </dgm:pt>
    <dgm:pt modelId="{895FE0D1-3B79-4E4B-95C1-1A40BE2EEAA7}" type="sibTrans" cxnId="{2DF7B9CC-63D5-4352-A96D-57A13B899BA4}">
      <dgm:prSet/>
      <dgm:spPr/>
      <dgm:t>
        <a:bodyPr/>
        <a:lstStyle/>
        <a:p>
          <a:endParaRPr lang="en-GB"/>
        </a:p>
      </dgm:t>
    </dgm:pt>
    <dgm:pt modelId="{66813FD6-1190-4C02-BCE2-2F5C02D6517C}">
      <dgm:prSet phldrT="[Text]"/>
      <dgm:spPr/>
      <dgm:t>
        <a:bodyPr/>
        <a:lstStyle/>
        <a:p>
          <a:r>
            <a:rPr lang="en-GB" dirty="0"/>
            <a:t>Each student engaged in practice</a:t>
          </a:r>
        </a:p>
      </dgm:t>
    </dgm:pt>
    <dgm:pt modelId="{9E0CBD9A-C74C-48A6-BDBA-9FD0289975BE}" type="parTrans" cxnId="{959D260D-980E-46E7-9217-E5BE4B67D239}">
      <dgm:prSet/>
      <dgm:spPr/>
      <dgm:t>
        <a:bodyPr/>
        <a:lstStyle/>
        <a:p>
          <a:endParaRPr lang="en-GB"/>
        </a:p>
      </dgm:t>
    </dgm:pt>
    <dgm:pt modelId="{165F8D46-A1D5-41D0-940C-4686B51DFFB4}" type="sibTrans" cxnId="{959D260D-980E-46E7-9217-E5BE4B67D239}">
      <dgm:prSet/>
      <dgm:spPr/>
      <dgm:t>
        <a:bodyPr/>
        <a:lstStyle/>
        <a:p>
          <a:endParaRPr lang="en-GB"/>
        </a:p>
      </dgm:t>
    </dgm:pt>
    <dgm:pt modelId="{62D04455-9E16-41D9-9979-8BDE876A349A}" type="pres">
      <dgm:prSet presAssocID="{C329CA6C-2E1E-4674-97BC-E079FECE56DF}" presName="Name0" presStyleCnt="0">
        <dgm:presLayoutVars>
          <dgm:chMax val="1"/>
          <dgm:dir/>
          <dgm:animLvl val="ctr"/>
          <dgm:resizeHandles val="exact"/>
        </dgm:presLayoutVars>
      </dgm:prSet>
      <dgm:spPr/>
      <dgm:t>
        <a:bodyPr/>
        <a:lstStyle/>
        <a:p>
          <a:endParaRPr lang="en-US"/>
        </a:p>
      </dgm:t>
    </dgm:pt>
    <dgm:pt modelId="{B0D3115F-90FA-4C9D-8EA3-74662485BD16}" type="pres">
      <dgm:prSet presAssocID="{19E538DC-D788-42B4-99E1-2F90BEF81226}" presName="centerShape" presStyleLbl="node0" presStyleIdx="0" presStyleCnt="1"/>
      <dgm:spPr/>
      <dgm:t>
        <a:bodyPr/>
        <a:lstStyle/>
        <a:p>
          <a:endParaRPr lang="en-US"/>
        </a:p>
      </dgm:t>
    </dgm:pt>
    <dgm:pt modelId="{879B464D-2129-4629-A88C-62ED3DEDB23A}" type="pres">
      <dgm:prSet presAssocID="{7D41D3D7-0715-4F67-B176-F67F5433EC9E}" presName="node" presStyleLbl="node1" presStyleIdx="0" presStyleCnt="4">
        <dgm:presLayoutVars>
          <dgm:bulletEnabled val="1"/>
        </dgm:presLayoutVars>
      </dgm:prSet>
      <dgm:spPr/>
      <dgm:t>
        <a:bodyPr/>
        <a:lstStyle/>
        <a:p>
          <a:endParaRPr lang="en-US"/>
        </a:p>
      </dgm:t>
    </dgm:pt>
    <dgm:pt modelId="{8BF94E18-A23D-4E4D-95B9-D23879A67B2C}" type="pres">
      <dgm:prSet presAssocID="{7D41D3D7-0715-4F67-B176-F67F5433EC9E}" presName="dummy" presStyleCnt="0"/>
      <dgm:spPr/>
    </dgm:pt>
    <dgm:pt modelId="{9D506A4D-93E0-4FC5-BE3A-AD3AAB9FB03E}" type="pres">
      <dgm:prSet presAssocID="{895FE0D1-3B79-4E4B-95C1-1A40BE2EEAA7}" presName="sibTrans" presStyleLbl="sibTrans2D1" presStyleIdx="0" presStyleCnt="4"/>
      <dgm:spPr/>
      <dgm:t>
        <a:bodyPr/>
        <a:lstStyle/>
        <a:p>
          <a:endParaRPr lang="en-US"/>
        </a:p>
      </dgm:t>
    </dgm:pt>
    <dgm:pt modelId="{3F021D41-B910-4729-8B9E-608833990B7B}" type="pres">
      <dgm:prSet presAssocID="{66813FD6-1190-4C02-BCE2-2F5C02D6517C}" presName="node" presStyleLbl="node1" presStyleIdx="1" presStyleCnt="4">
        <dgm:presLayoutVars>
          <dgm:bulletEnabled val="1"/>
        </dgm:presLayoutVars>
      </dgm:prSet>
      <dgm:spPr/>
      <dgm:t>
        <a:bodyPr/>
        <a:lstStyle/>
        <a:p>
          <a:endParaRPr lang="en-US"/>
        </a:p>
      </dgm:t>
    </dgm:pt>
    <dgm:pt modelId="{439E84E1-8129-442A-86AF-9112DAFC0E18}" type="pres">
      <dgm:prSet presAssocID="{66813FD6-1190-4C02-BCE2-2F5C02D6517C}" presName="dummy" presStyleCnt="0"/>
      <dgm:spPr/>
    </dgm:pt>
    <dgm:pt modelId="{487D64CF-6F8A-4DA8-A470-DDC4C4245CD7}" type="pres">
      <dgm:prSet presAssocID="{165F8D46-A1D5-41D0-940C-4686B51DFFB4}" presName="sibTrans" presStyleLbl="sibTrans2D1" presStyleIdx="1" presStyleCnt="4"/>
      <dgm:spPr/>
      <dgm:t>
        <a:bodyPr/>
        <a:lstStyle/>
        <a:p>
          <a:endParaRPr lang="en-US"/>
        </a:p>
      </dgm:t>
    </dgm:pt>
    <dgm:pt modelId="{9829E27A-89B2-446E-99C8-D02F694AFC30}" type="pres">
      <dgm:prSet presAssocID="{E3F1C43F-C075-46E3-865A-8F75BD2E115A}" presName="node" presStyleLbl="node1" presStyleIdx="2" presStyleCnt="4">
        <dgm:presLayoutVars>
          <dgm:bulletEnabled val="1"/>
        </dgm:presLayoutVars>
      </dgm:prSet>
      <dgm:spPr/>
      <dgm:t>
        <a:bodyPr/>
        <a:lstStyle/>
        <a:p>
          <a:endParaRPr lang="en-US"/>
        </a:p>
      </dgm:t>
    </dgm:pt>
    <dgm:pt modelId="{BF9C2330-391A-45F5-9EDB-99A7BF71980A}" type="pres">
      <dgm:prSet presAssocID="{E3F1C43F-C075-46E3-865A-8F75BD2E115A}" presName="dummy" presStyleCnt="0"/>
      <dgm:spPr/>
    </dgm:pt>
    <dgm:pt modelId="{2A633722-5A94-4715-BACC-E7129930D0FD}" type="pres">
      <dgm:prSet presAssocID="{481235BE-768C-40A3-8C59-E2A957A88695}" presName="sibTrans" presStyleLbl="sibTrans2D1" presStyleIdx="2" presStyleCnt="4"/>
      <dgm:spPr/>
      <dgm:t>
        <a:bodyPr/>
        <a:lstStyle/>
        <a:p>
          <a:endParaRPr lang="en-US"/>
        </a:p>
      </dgm:t>
    </dgm:pt>
    <dgm:pt modelId="{54E5603E-F5B0-4DBC-8AFB-15B3CCD291FB}" type="pres">
      <dgm:prSet presAssocID="{D432EA09-77A5-4818-A726-89F653D1C34B}" presName="node" presStyleLbl="node1" presStyleIdx="3" presStyleCnt="4">
        <dgm:presLayoutVars>
          <dgm:bulletEnabled val="1"/>
        </dgm:presLayoutVars>
      </dgm:prSet>
      <dgm:spPr/>
      <dgm:t>
        <a:bodyPr/>
        <a:lstStyle/>
        <a:p>
          <a:endParaRPr lang="en-US"/>
        </a:p>
      </dgm:t>
    </dgm:pt>
    <dgm:pt modelId="{2B887757-2603-474A-9412-173BE8B91E08}" type="pres">
      <dgm:prSet presAssocID="{D432EA09-77A5-4818-A726-89F653D1C34B}" presName="dummy" presStyleCnt="0"/>
      <dgm:spPr/>
    </dgm:pt>
    <dgm:pt modelId="{1429BA8D-1BCB-4B5F-97FA-97E8E242A807}" type="pres">
      <dgm:prSet presAssocID="{241CED0F-3DA8-4A33-BB7A-054549ABE41A}" presName="sibTrans" presStyleLbl="sibTrans2D1" presStyleIdx="3" presStyleCnt="4"/>
      <dgm:spPr/>
      <dgm:t>
        <a:bodyPr/>
        <a:lstStyle/>
        <a:p>
          <a:endParaRPr lang="en-US"/>
        </a:p>
      </dgm:t>
    </dgm:pt>
  </dgm:ptLst>
  <dgm:cxnLst>
    <dgm:cxn modelId="{6F8FAEC3-353C-485A-8C0E-6344D262B544}" type="presOf" srcId="{481235BE-768C-40A3-8C59-E2A957A88695}" destId="{2A633722-5A94-4715-BACC-E7129930D0FD}" srcOrd="0" destOrd="0" presId="urn:microsoft.com/office/officeart/2005/8/layout/radial6"/>
    <dgm:cxn modelId="{C7C3A87D-2F0E-4AFF-8519-8CC7DADECBC0}" srcId="{19E538DC-D788-42B4-99E1-2F90BEF81226}" destId="{D432EA09-77A5-4818-A726-89F653D1C34B}" srcOrd="3" destOrd="0" parTransId="{F7DA2C44-EFF4-40FE-B28C-F2237D9BA821}" sibTransId="{241CED0F-3DA8-4A33-BB7A-054549ABE41A}"/>
    <dgm:cxn modelId="{00F82BB3-6D89-4D7F-A8D8-5D1772C8F767}" type="presOf" srcId="{165F8D46-A1D5-41D0-940C-4686B51DFFB4}" destId="{487D64CF-6F8A-4DA8-A470-DDC4C4245CD7}" srcOrd="0" destOrd="0" presId="urn:microsoft.com/office/officeart/2005/8/layout/radial6"/>
    <dgm:cxn modelId="{DC800AFA-D44E-4EF2-A118-39A674C110C4}" type="presOf" srcId="{895FE0D1-3B79-4E4B-95C1-1A40BE2EEAA7}" destId="{9D506A4D-93E0-4FC5-BE3A-AD3AAB9FB03E}" srcOrd="0" destOrd="0" presId="urn:microsoft.com/office/officeart/2005/8/layout/radial6"/>
    <dgm:cxn modelId="{959D260D-980E-46E7-9217-E5BE4B67D239}" srcId="{19E538DC-D788-42B4-99E1-2F90BEF81226}" destId="{66813FD6-1190-4C02-BCE2-2F5C02D6517C}" srcOrd="1" destOrd="0" parTransId="{9E0CBD9A-C74C-48A6-BDBA-9FD0289975BE}" sibTransId="{165F8D46-A1D5-41D0-940C-4686B51DFFB4}"/>
    <dgm:cxn modelId="{2C0768A9-C08E-42CF-8EE4-CDB6BE6DC450}" type="presOf" srcId="{19E538DC-D788-42B4-99E1-2F90BEF81226}" destId="{B0D3115F-90FA-4C9D-8EA3-74662485BD16}" srcOrd="0" destOrd="0" presId="urn:microsoft.com/office/officeart/2005/8/layout/radial6"/>
    <dgm:cxn modelId="{9267CA9B-0F7E-439F-AF55-F664C7300015}" type="presOf" srcId="{E3F1C43F-C075-46E3-865A-8F75BD2E115A}" destId="{9829E27A-89B2-446E-99C8-D02F694AFC30}" srcOrd="0" destOrd="0" presId="urn:microsoft.com/office/officeart/2005/8/layout/radial6"/>
    <dgm:cxn modelId="{90A16E9A-3C55-4BF9-82D8-A5DBF5A003FF}" srcId="{C329CA6C-2E1E-4674-97BC-E079FECE56DF}" destId="{DB38F371-5AC0-489A-9AE9-CCF63B612F14}" srcOrd="1" destOrd="0" parTransId="{1FC758BC-6FFB-4D43-A82E-C20D33DBF0E2}" sibTransId="{AF80A36F-1F61-4F8E-8DE1-160FCA75B8B0}"/>
    <dgm:cxn modelId="{382F1095-DAF5-4DBD-A5DF-A6534BDD72B8}" type="presOf" srcId="{C329CA6C-2E1E-4674-97BC-E079FECE56DF}" destId="{62D04455-9E16-41D9-9979-8BDE876A349A}" srcOrd="0" destOrd="0" presId="urn:microsoft.com/office/officeart/2005/8/layout/radial6"/>
    <dgm:cxn modelId="{01A1407B-12E7-44FF-B7E2-61A30FA495C3}" type="presOf" srcId="{7D41D3D7-0715-4F67-B176-F67F5433EC9E}" destId="{879B464D-2129-4629-A88C-62ED3DEDB23A}" srcOrd="0" destOrd="0" presId="urn:microsoft.com/office/officeart/2005/8/layout/radial6"/>
    <dgm:cxn modelId="{4DD047D7-6197-4E93-B729-355895756AF0}" srcId="{C329CA6C-2E1E-4674-97BC-E079FECE56DF}" destId="{19E538DC-D788-42B4-99E1-2F90BEF81226}" srcOrd="0" destOrd="0" parTransId="{D805C323-6B84-4211-B9ED-C5B767630261}" sibTransId="{6198B15A-9E48-4CCD-AC34-0851DCCE8E76}"/>
    <dgm:cxn modelId="{97D97E96-EBA0-409C-A040-0A1C002BAA61}" srcId="{19E538DC-D788-42B4-99E1-2F90BEF81226}" destId="{E3F1C43F-C075-46E3-865A-8F75BD2E115A}" srcOrd="2" destOrd="0" parTransId="{6C7ED575-55D6-4818-9F43-A08FEF2C85E7}" sibTransId="{481235BE-768C-40A3-8C59-E2A957A88695}"/>
    <dgm:cxn modelId="{2DF7B9CC-63D5-4352-A96D-57A13B899BA4}" srcId="{19E538DC-D788-42B4-99E1-2F90BEF81226}" destId="{7D41D3D7-0715-4F67-B176-F67F5433EC9E}" srcOrd="0" destOrd="0" parTransId="{7BA13254-71DB-4983-B5F4-5E0897CDEB23}" sibTransId="{895FE0D1-3B79-4E4B-95C1-1A40BE2EEAA7}"/>
    <dgm:cxn modelId="{CA2E5B64-B2EB-4FD0-8B20-9E03A0AB8C50}" type="presOf" srcId="{66813FD6-1190-4C02-BCE2-2F5C02D6517C}" destId="{3F021D41-B910-4729-8B9E-608833990B7B}" srcOrd="0" destOrd="0" presId="urn:microsoft.com/office/officeart/2005/8/layout/radial6"/>
    <dgm:cxn modelId="{60E927D2-A394-4CAD-8543-9640212EF78E}" type="presOf" srcId="{241CED0F-3DA8-4A33-BB7A-054549ABE41A}" destId="{1429BA8D-1BCB-4B5F-97FA-97E8E242A807}" srcOrd="0" destOrd="0" presId="urn:microsoft.com/office/officeart/2005/8/layout/radial6"/>
    <dgm:cxn modelId="{1FD66413-E539-469A-807A-AD8ED3933DBE}" type="presOf" srcId="{D432EA09-77A5-4818-A726-89F653D1C34B}" destId="{54E5603E-F5B0-4DBC-8AFB-15B3CCD291FB}" srcOrd="0" destOrd="0" presId="urn:microsoft.com/office/officeart/2005/8/layout/radial6"/>
    <dgm:cxn modelId="{A0442A94-10FC-4632-8D4C-2564EF8576D4}" type="presParOf" srcId="{62D04455-9E16-41D9-9979-8BDE876A349A}" destId="{B0D3115F-90FA-4C9D-8EA3-74662485BD16}" srcOrd="0" destOrd="0" presId="urn:microsoft.com/office/officeart/2005/8/layout/radial6"/>
    <dgm:cxn modelId="{27707454-491F-47E4-A1BF-50EE049C6CF4}" type="presParOf" srcId="{62D04455-9E16-41D9-9979-8BDE876A349A}" destId="{879B464D-2129-4629-A88C-62ED3DEDB23A}" srcOrd="1" destOrd="0" presId="urn:microsoft.com/office/officeart/2005/8/layout/radial6"/>
    <dgm:cxn modelId="{FDF14EAA-D9BD-4020-94CC-2227C9C2FB52}" type="presParOf" srcId="{62D04455-9E16-41D9-9979-8BDE876A349A}" destId="{8BF94E18-A23D-4E4D-95B9-D23879A67B2C}" srcOrd="2" destOrd="0" presId="urn:microsoft.com/office/officeart/2005/8/layout/radial6"/>
    <dgm:cxn modelId="{AE9C2FD4-CF13-4913-B02B-DBF3BE3A2249}" type="presParOf" srcId="{62D04455-9E16-41D9-9979-8BDE876A349A}" destId="{9D506A4D-93E0-4FC5-BE3A-AD3AAB9FB03E}" srcOrd="3" destOrd="0" presId="urn:microsoft.com/office/officeart/2005/8/layout/radial6"/>
    <dgm:cxn modelId="{3A261CD4-17B5-4E4C-B356-AD1E69608108}" type="presParOf" srcId="{62D04455-9E16-41D9-9979-8BDE876A349A}" destId="{3F021D41-B910-4729-8B9E-608833990B7B}" srcOrd="4" destOrd="0" presId="urn:microsoft.com/office/officeart/2005/8/layout/radial6"/>
    <dgm:cxn modelId="{718D4803-AAB5-43DD-9F36-0E9B197BEAEA}" type="presParOf" srcId="{62D04455-9E16-41D9-9979-8BDE876A349A}" destId="{439E84E1-8129-442A-86AF-9112DAFC0E18}" srcOrd="5" destOrd="0" presId="urn:microsoft.com/office/officeart/2005/8/layout/radial6"/>
    <dgm:cxn modelId="{7005B125-1CED-4FE5-9E2A-A4DDA23A2034}" type="presParOf" srcId="{62D04455-9E16-41D9-9979-8BDE876A349A}" destId="{487D64CF-6F8A-4DA8-A470-DDC4C4245CD7}" srcOrd="6" destOrd="0" presId="urn:microsoft.com/office/officeart/2005/8/layout/radial6"/>
    <dgm:cxn modelId="{358F3F7E-2777-4BE0-A9D5-9B6E692E8FE4}" type="presParOf" srcId="{62D04455-9E16-41D9-9979-8BDE876A349A}" destId="{9829E27A-89B2-446E-99C8-D02F694AFC30}" srcOrd="7" destOrd="0" presId="urn:microsoft.com/office/officeart/2005/8/layout/radial6"/>
    <dgm:cxn modelId="{17DE5EBB-A36E-4BDC-85AB-06254F9CDF8F}" type="presParOf" srcId="{62D04455-9E16-41D9-9979-8BDE876A349A}" destId="{BF9C2330-391A-45F5-9EDB-99A7BF71980A}" srcOrd="8" destOrd="0" presId="urn:microsoft.com/office/officeart/2005/8/layout/radial6"/>
    <dgm:cxn modelId="{DF939FAB-AAA0-4FB6-A446-EDEB96953F18}" type="presParOf" srcId="{62D04455-9E16-41D9-9979-8BDE876A349A}" destId="{2A633722-5A94-4715-BACC-E7129930D0FD}" srcOrd="9" destOrd="0" presId="urn:microsoft.com/office/officeart/2005/8/layout/radial6"/>
    <dgm:cxn modelId="{49669BE7-42C5-499E-8AC1-488048E3290A}" type="presParOf" srcId="{62D04455-9E16-41D9-9979-8BDE876A349A}" destId="{54E5603E-F5B0-4DBC-8AFB-15B3CCD291FB}" srcOrd="10" destOrd="0" presId="urn:microsoft.com/office/officeart/2005/8/layout/radial6"/>
    <dgm:cxn modelId="{EE1858BC-1131-4364-96C2-5706D64EC927}" type="presParOf" srcId="{62D04455-9E16-41D9-9979-8BDE876A349A}" destId="{2B887757-2603-474A-9412-173BE8B91E08}" srcOrd="11" destOrd="0" presId="urn:microsoft.com/office/officeart/2005/8/layout/radial6"/>
    <dgm:cxn modelId="{0AD25579-4FEB-4863-B731-B040656F5A55}" type="presParOf" srcId="{62D04455-9E16-41D9-9979-8BDE876A349A}" destId="{1429BA8D-1BCB-4B5F-97FA-97E8E242A807}"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07D17-0EA2-46E8-AC78-2C38319C26E6}">
      <dsp:nvSpPr>
        <dsp:cNvPr id="0" name=""/>
        <dsp:cNvSpPr/>
      </dsp:nvSpPr>
      <dsp:spPr>
        <a:xfrm>
          <a:off x="0" y="0"/>
          <a:ext cx="5453744" cy="2161749"/>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GB" sz="3100" kern="1200" dirty="0">
              <a:solidFill>
                <a:schemeClr val="accent1">
                  <a:lumMod val="75000"/>
                </a:schemeClr>
              </a:solidFill>
            </a:rPr>
            <a:t>Part 1</a:t>
          </a:r>
        </a:p>
        <a:p>
          <a:pPr lvl="0" algn="l" defTabSz="1377950">
            <a:lnSpc>
              <a:spcPct val="90000"/>
            </a:lnSpc>
            <a:spcBef>
              <a:spcPct val="0"/>
            </a:spcBef>
            <a:spcAft>
              <a:spcPct val="35000"/>
            </a:spcAft>
          </a:pPr>
          <a:r>
            <a:rPr lang="en-GB" sz="3100" kern="1200" dirty="0">
              <a:solidFill>
                <a:schemeClr val="accent1">
                  <a:lumMod val="75000"/>
                </a:schemeClr>
              </a:solidFill>
            </a:rPr>
            <a:t>Standards framework for nursing and midwifery education</a:t>
          </a:r>
        </a:p>
      </dsp:txBody>
      <dsp:txXfrm>
        <a:off x="1306923" y="0"/>
        <a:ext cx="4146820" cy="2161749"/>
      </dsp:txXfrm>
    </dsp:sp>
    <dsp:sp modelId="{831D6000-A81B-4B96-A780-B036402284BB}">
      <dsp:nvSpPr>
        <dsp:cNvPr id="0" name=""/>
        <dsp:cNvSpPr/>
      </dsp:nvSpPr>
      <dsp:spPr>
        <a:xfrm>
          <a:off x="216174" y="216174"/>
          <a:ext cx="1090748" cy="172939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656DBE-6E87-4B15-857E-A5B259849764}">
      <dsp:nvSpPr>
        <dsp:cNvPr id="0" name=""/>
        <dsp:cNvSpPr/>
      </dsp:nvSpPr>
      <dsp:spPr>
        <a:xfrm>
          <a:off x="0" y="2377924"/>
          <a:ext cx="5453744" cy="2605599"/>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GB" sz="3100" kern="1200" dirty="0">
              <a:solidFill>
                <a:schemeClr val="accent1">
                  <a:lumMod val="75000"/>
                </a:schemeClr>
              </a:solidFill>
            </a:rPr>
            <a:t>Part 2</a:t>
          </a:r>
        </a:p>
        <a:p>
          <a:pPr lvl="0" algn="l" defTabSz="1377950">
            <a:lnSpc>
              <a:spcPct val="90000"/>
            </a:lnSpc>
            <a:spcBef>
              <a:spcPct val="0"/>
            </a:spcBef>
            <a:spcAft>
              <a:spcPct val="35000"/>
            </a:spcAft>
          </a:pPr>
          <a:r>
            <a:rPr lang="en-GB" sz="3100" kern="1200" dirty="0">
              <a:solidFill>
                <a:schemeClr val="accent1">
                  <a:lumMod val="75000"/>
                </a:schemeClr>
              </a:solidFill>
            </a:rPr>
            <a:t>Standards for student supervision and assessment</a:t>
          </a:r>
        </a:p>
      </dsp:txBody>
      <dsp:txXfrm>
        <a:off x="1306923" y="2377924"/>
        <a:ext cx="4146820" cy="2605599"/>
      </dsp:txXfrm>
    </dsp:sp>
    <dsp:sp modelId="{174BA0D8-7143-4265-98F3-5B41852C9F2D}">
      <dsp:nvSpPr>
        <dsp:cNvPr id="0" name=""/>
        <dsp:cNvSpPr/>
      </dsp:nvSpPr>
      <dsp:spPr>
        <a:xfrm>
          <a:off x="216174" y="2816024"/>
          <a:ext cx="1090748" cy="172939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E23B8-3E9E-484D-9797-5BC19995D546}">
      <dsp:nvSpPr>
        <dsp:cNvPr id="0" name=""/>
        <dsp:cNvSpPr/>
      </dsp:nvSpPr>
      <dsp:spPr>
        <a:xfrm>
          <a:off x="3154680" y="602"/>
          <a:ext cx="4732020" cy="234892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GB" sz="2200" kern="1200" baseline="0" dirty="0"/>
            <a:t>Undertake preparation course or provide evidence of prior relevant learning and/or experience to become a practice supervisor or assessor</a:t>
          </a:r>
          <a:endParaRPr lang="en-GB" sz="2200" kern="1200" dirty="0"/>
        </a:p>
      </dsp:txBody>
      <dsp:txXfrm>
        <a:off x="3154680" y="294218"/>
        <a:ext cx="3851173" cy="1761693"/>
      </dsp:txXfrm>
    </dsp:sp>
    <dsp:sp modelId="{94620B45-3C81-4F7E-88E8-1AEDDCFC114A}">
      <dsp:nvSpPr>
        <dsp:cNvPr id="0" name=""/>
        <dsp:cNvSpPr/>
      </dsp:nvSpPr>
      <dsp:spPr>
        <a:xfrm>
          <a:off x="0" y="602"/>
          <a:ext cx="3154680" cy="23489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GB" sz="3500" kern="1200" dirty="0"/>
            <a:t>Appropriately prepared  Stage 2 mentor</a:t>
          </a:r>
        </a:p>
      </dsp:txBody>
      <dsp:txXfrm>
        <a:off x="114665" y="115267"/>
        <a:ext cx="2925350" cy="2119595"/>
      </dsp:txXfrm>
    </dsp:sp>
    <dsp:sp modelId="{548EB972-DA8B-46AC-B718-1043AC6CB1F4}">
      <dsp:nvSpPr>
        <dsp:cNvPr id="0" name=""/>
        <dsp:cNvSpPr/>
      </dsp:nvSpPr>
      <dsp:spPr>
        <a:xfrm>
          <a:off x="3154680" y="2585023"/>
          <a:ext cx="4732020" cy="234892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endParaRPr lang="en-GB" sz="2200" kern="1200" dirty="0"/>
        </a:p>
        <a:p>
          <a:pPr marL="228600" lvl="1" indent="-228600" algn="l" defTabSz="977900">
            <a:lnSpc>
              <a:spcPct val="90000"/>
            </a:lnSpc>
            <a:spcBef>
              <a:spcPct val="0"/>
            </a:spcBef>
            <a:spcAft>
              <a:spcPct val="15000"/>
            </a:spcAft>
            <a:buChar char="••"/>
          </a:pPr>
          <a:r>
            <a:rPr lang="en-GB" sz="2200" kern="1200" dirty="0"/>
            <a:t>Undertake preparation ‘course’ for either a supervisor or practice assessor</a:t>
          </a:r>
        </a:p>
      </dsp:txBody>
      <dsp:txXfrm>
        <a:off x="3154680" y="2878639"/>
        <a:ext cx="3851173" cy="1761693"/>
      </dsp:txXfrm>
    </dsp:sp>
    <dsp:sp modelId="{C7A59FCE-DCC4-49A0-B089-8D5F2C965BDD}">
      <dsp:nvSpPr>
        <dsp:cNvPr id="0" name=""/>
        <dsp:cNvSpPr/>
      </dsp:nvSpPr>
      <dsp:spPr>
        <a:xfrm>
          <a:off x="0" y="2584420"/>
          <a:ext cx="3154680" cy="23489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GB" sz="3500" kern="1200" dirty="0"/>
            <a:t>Registrants</a:t>
          </a:r>
        </a:p>
      </dsp:txBody>
      <dsp:txXfrm>
        <a:off x="114665" y="2699085"/>
        <a:ext cx="2925350" cy="21195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62D87-A13C-430A-AE84-4447DB5F7A14}">
      <dsp:nvSpPr>
        <dsp:cNvPr id="0" name=""/>
        <dsp:cNvSpPr/>
      </dsp:nvSpPr>
      <dsp:spPr>
        <a:xfrm rot="5400000">
          <a:off x="5755932" y="-3036657"/>
          <a:ext cx="1526721" cy="798749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Role model and facilitate learning of students through independent participation</a:t>
          </a:r>
        </a:p>
        <a:p>
          <a:pPr marL="171450" lvl="1" indent="-171450" algn="l" defTabSz="711200">
            <a:lnSpc>
              <a:spcPct val="90000"/>
            </a:lnSpc>
            <a:spcBef>
              <a:spcPct val="0"/>
            </a:spcBef>
            <a:spcAft>
              <a:spcPct val="15000"/>
            </a:spcAft>
            <a:buChar char="••"/>
          </a:pPr>
          <a:r>
            <a:rPr lang="en-GB" sz="1600" kern="1200" dirty="0"/>
            <a:t>Raise and respond to competency and conduct concerns</a:t>
          </a:r>
        </a:p>
        <a:p>
          <a:pPr marL="171450" lvl="1" indent="-171450" algn="l" defTabSz="711200">
            <a:lnSpc>
              <a:spcPct val="90000"/>
            </a:lnSpc>
            <a:spcBef>
              <a:spcPct val="0"/>
            </a:spcBef>
            <a:spcAft>
              <a:spcPct val="15000"/>
            </a:spcAft>
            <a:buChar char="••"/>
          </a:pPr>
          <a:r>
            <a:rPr lang="en-GB" sz="1600" kern="1200" dirty="0"/>
            <a:t>Supervise, support and provide feedback to students</a:t>
          </a:r>
        </a:p>
        <a:p>
          <a:pPr marL="171450" lvl="1" indent="-171450" algn="l" defTabSz="711200">
            <a:lnSpc>
              <a:spcPct val="90000"/>
            </a:lnSpc>
            <a:spcBef>
              <a:spcPct val="0"/>
            </a:spcBef>
            <a:spcAft>
              <a:spcPct val="15000"/>
            </a:spcAft>
            <a:buChar char="••"/>
          </a:pPr>
          <a:r>
            <a:rPr lang="en-GB" sz="1600" kern="1200" dirty="0"/>
            <a:t>Contribute to assessment and progress decisions made by assessors</a:t>
          </a:r>
        </a:p>
      </dsp:txBody>
      <dsp:txXfrm rot="-5400000">
        <a:off x="2525544" y="268259"/>
        <a:ext cx="7912970" cy="1377665"/>
      </dsp:txXfrm>
    </dsp:sp>
    <dsp:sp modelId="{B053B2E6-0822-4399-9991-A8C311A601F6}">
      <dsp:nvSpPr>
        <dsp:cNvPr id="0" name=""/>
        <dsp:cNvSpPr/>
      </dsp:nvSpPr>
      <dsp:spPr>
        <a:xfrm>
          <a:off x="567" y="2891"/>
          <a:ext cx="2524976" cy="19084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GB" sz="3400" kern="1200" dirty="0"/>
            <a:t>Practice supervisors</a:t>
          </a:r>
        </a:p>
      </dsp:txBody>
      <dsp:txXfrm>
        <a:off x="93727" y="96051"/>
        <a:ext cx="2338656" cy="1722081"/>
      </dsp:txXfrm>
    </dsp:sp>
    <dsp:sp modelId="{B2269003-1B0C-4127-990B-F81CEFF391BF}">
      <dsp:nvSpPr>
        <dsp:cNvPr id="0" name=""/>
        <dsp:cNvSpPr/>
      </dsp:nvSpPr>
      <dsp:spPr>
        <a:xfrm rot="5400000">
          <a:off x="5605636" y="-1083633"/>
          <a:ext cx="1729698" cy="808909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Conduct assessments to confirm achievement of practice learning outcomes</a:t>
          </a:r>
        </a:p>
        <a:p>
          <a:pPr marL="171450" lvl="1" indent="-171450" algn="l" defTabSz="711200">
            <a:lnSpc>
              <a:spcPct val="90000"/>
            </a:lnSpc>
            <a:spcBef>
              <a:spcPct val="0"/>
            </a:spcBef>
            <a:spcAft>
              <a:spcPct val="15000"/>
            </a:spcAft>
            <a:buChar char="••"/>
          </a:pPr>
          <a:r>
            <a:rPr lang="en-GB" sz="1600" kern="1200" dirty="0"/>
            <a:t>Make and record assessment on achievement, proficiency and conduct based on multiple sources of </a:t>
          </a:r>
          <a:r>
            <a:rPr lang="en-GB" sz="1600" kern="1200" dirty="0" smtClean="0"/>
            <a:t>evidence </a:t>
          </a:r>
          <a:endParaRPr lang="en-GB" sz="1600" kern="1200" dirty="0"/>
        </a:p>
        <a:p>
          <a:pPr marL="171450" lvl="1" indent="-171450" algn="l" defTabSz="711200">
            <a:lnSpc>
              <a:spcPct val="90000"/>
            </a:lnSpc>
            <a:spcBef>
              <a:spcPct val="0"/>
            </a:spcBef>
            <a:spcAft>
              <a:spcPct val="15000"/>
            </a:spcAft>
            <a:buChar char="••"/>
          </a:pPr>
          <a:r>
            <a:rPr lang="en-GB" sz="1600" kern="1200" dirty="0"/>
            <a:t>Communicate and collaborate with academic assessors to agree student </a:t>
          </a:r>
          <a:r>
            <a:rPr lang="en-GB" sz="1600" kern="1200" dirty="0" smtClean="0"/>
            <a:t>progression and proficiency</a:t>
          </a:r>
          <a:endParaRPr lang="en-GB" sz="1600" kern="1200" dirty="0"/>
        </a:p>
        <a:p>
          <a:pPr marL="171450" lvl="1" indent="-171450" algn="l" defTabSz="711200">
            <a:lnSpc>
              <a:spcPct val="90000"/>
            </a:lnSpc>
            <a:spcBef>
              <a:spcPct val="0"/>
            </a:spcBef>
            <a:spcAft>
              <a:spcPct val="15000"/>
            </a:spcAft>
            <a:buChar char="••"/>
          </a:pPr>
          <a:r>
            <a:rPr lang="en-GB" sz="1600" kern="1200" dirty="0"/>
            <a:t>Assigned to a student for a placement or series of placement</a:t>
          </a:r>
        </a:p>
      </dsp:txBody>
      <dsp:txXfrm rot="-5400000">
        <a:off x="2425939" y="2180501"/>
        <a:ext cx="8004656" cy="1560824"/>
      </dsp:txXfrm>
    </dsp:sp>
    <dsp:sp modelId="{B5307963-8D08-4DA7-8057-63EA0F1729CD}">
      <dsp:nvSpPr>
        <dsp:cNvPr id="0" name=""/>
        <dsp:cNvSpPr/>
      </dsp:nvSpPr>
      <dsp:spPr>
        <a:xfrm>
          <a:off x="567" y="2006712"/>
          <a:ext cx="2425371" cy="19084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GB" sz="3400" kern="1200" dirty="0"/>
            <a:t>Practice Assessors</a:t>
          </a:r>
        </a:p>
      </dsp:txBody>
      <dsp:txXfrm>
        <a:off x="93727" y="2099872"/>
        <a:ext cx="2239051" cy="1722081"/>
      </dsp:txXfrm>
    </dsp:sp>
    <dsp:sp modelId="{2DC42F62-74ED-41CD-85BB-120BF02596AA}">
      <dsp:nvSpPr>
        <dsp:cNvPr id="0" name=""/>
        <dsp:cNvSpPr/>
      </dsp:nvSpPr>
      <dsp:spPr>
        <a:xfrm rot="5400000">
          <a:off x="5677813" y="892191"/>
          <a:ext cx="1526721" cy="814508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Collate and confirm student achievement of academic learning outcomes</a:t>
          </a:r>
        </a:p>
        <a:p>
          <a:pPr marL="171450" lvl="1" indent="-171450" algn="l" defTabSz="711200">
            <a:lnSpc>
              <a:spcPct val="90000"/>
            </a:lnSpc>
            <a:spcBef>
              <a:spcPct val="0"/>
            </a:spcBef>
            <a:spcAft>
              <a:spcPct val="15000"/>
            </a:spcAft>
            <a:buChar char="••"/>
          </a:pPr>
          <a:r>
            <a:rPr lang="en-GB" sz="1600" kern="1200" dirty="0"/>
            <a:t>Make and record decisions on achievement, proficiency and conduct based on multiple sources of evidence</a:t>
          </a:r>
        </a:p>
        <a:p>
          <a:pPr marL="171450" lvl="1" indent="-171450" algn="l" defTabSz="711200">
            <a:lnSpc>
              <a:spcPct val="90000"/>
            </a:lnSpc>
            <a:spcBef>
              <a:spcPct val="0"/>
            </a:spcBef>
            <a:spcAft>
              <a:spcPct val="15000"/>
            </a:spcAft>
            <a:buChar char="••"/>
          </a:pPr>
          <a:r>
            <a:rPr lang="en-GB" sz="1600" kern="1200" dirty="0"/>
            <a:t>Communicate and collaborate with practice assessors to agree student progression</a:t>
          </a:r>
        </a:p>
        <a:p>
          <a:pPr marL="171450" lvl="1" indent="-171450" algn="l" defTabSz="711200">
            <a:lnSpc>
              <a:spcPct val="90000"/>
            </a:lnSpc>
            <a:spcBef>
              <a:spcPct val="0"/>
            </a:spcBef>
            <a:spcAft>
              <a:spcPct val="15000"/>
            </a:spcAft>
            <a:buChar char="••"/>
          </a:pPr>
          <a:r>
            <a:rPr lang="en-GB" sz="1600" kern="1200" dirty="0"/>
            <a:t>A different academic assessor assigned for each part of the programme</a:t>
          </a:r>
        </a:p>
      </dsp:txBody>
      <dsp:txXfrm rot="-5400000">
        <a:off x="2368631" y="4275901"/>
        <a:ext cx="8070557" cy="1377665"/>
      </dsp:txXfrm>
    </dsp:sp>
    <dsp:sp modelId="{0166C0DE-A3D0-47F0-8B78-C115F4E48CC2}">
      <dsp:nvSpPr>
        <dsp:cNvPr id="0" name=""/>
        <dsp:cNvSpPr/>
      </dsp:nvSpPr>
      <dsp:spPr>
        <a:xfrm>
          <a:off x="567" y="4010534"/>
          <a:ext cx="2368063" cy="19084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GB" sz="3400" kern="1200" dirty="0"/>
            <a:t>Academic Assessors</a:t>
          </a:r>
        </a:p>
      </dsp:txBody>
      <dsp:txXfrm>
        <a:off x="93727" y="4103694"/>
        <a:ext cx="2181743" cy="17220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9BA8D-1BCB-4B5F-97FA-97E8E242A807}">
      <dsp:nvSpPr>
        <dsp:cNvPr id="0" name=""/>
        <dsp:cNvSpPr/>
      </dsp:nvSpPr>
      <dsp:spPr>
        <a:xfrm>
          <a:off x="3164400" y="627575"/>
          <a:ext cx="4186799" cy="4186799"/>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633722-5A94-4715-BACC-E7129930D0FD}">
      <dsp:nvSpPr>
        <dsp:cNvPr id="0" name=""/>
        <dsp:cNvSpPr/>
      </dsp:nvSpPr>
      <dsp:spPr>
        <a:xfrm>
          <a:off x="3164400" y="627575"/>
          <a:ext cx="4186799" cy="4186799"/>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7D64CF-6F8A-4DA8-A470-DDC4C4245CD7}">
      <dsp:nvSpPr>
        <dsp:cNvPr id="0" name=""/>
        <dsp:cNvSpPr/>
      </dsp:nvSpPr>
      <dsp:spPr>
        <a:xfrm>
          <a:off x="3164400" y="627575"/>
          <a:ext cx="4186799" cy="4186799"/>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506A4D-93E0-4FC5-BE3A-AD3AAB9FB03E}">
      <dsp:nvSpPr>
        <dsp:cNvPr id="0" name=""/>
        <dsp:cNvSpPr/>
      </dsp:nvSpPr>
      <dsp:spPr>
        <a:xfrm>
          <a:off x="3164400" y="627575"/>
          <a:ext cx="4186799" cy="4186799"/>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D3115F-90FA-4C9D-8EA3-74662485BD16}">
      <dsp:nvSpPr>
        <dsp:cNvPr id="0" name=""/>
        <dsp:cNvSpPr/>
      </dsp:nvSpPr>
      <dsp:spPr>
        <a:xfrm>
          <a:off x="4293784" y="1756959"/>
          <a:ext cx="1928031" cy="19280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a:t>Nominated</a:t>
          </a:r>
          <a:r>
            <a:rPr lang="en-GB" sz="2200" kern="1200" baseline="0" dirty="0"/>
            <a:t> Person</a:t>
          </a:r>
          <a:endParaRPr lang="en-GB" sz="2200" kern="1200" dirty="0"/>
        </a:p>
      </dsp:txBody>
      <dsp:txXfrm>
        <a:off x="4576138" y="2039313"/>
        <a:ext cx="1363323" cy="1363323"/>
      </dsp:txXfrm>
    </dsp:sp>
    <dsp:sp modelId="{879B464D-2129-4629-A88C-62ED3DEDB23A}">
      <dsp:nvSpPr>
        <dsp:cNvPr id="0" name=""/>
        <dsp:cNvSpPr/>
      </dsp:nvSpPr>
      <dsp:spPr>
        <a:xfrm>
          <a:off x="4582989" y="1350"/>
          <a:ext cx="1349621" cy="13496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a:t>Promotes a quality practice learning environment</a:t>
          </a:r>
        </a:p>
      </dsp:txBody>
      <dsp:txXfrm>
        <a:off x="4780636" y="198997"/>
        <a:ext cx="954327" cy="954327"/>
      </dsp:txXfrm>
    </dsp:sp>
    <dsp:sp modelId="{3F021D41-B910-4729-8B9E-608833990B7B}">
      <dsp:nvSpPr>
        <dsp:cNvPr id="0" name=""/>
        <dsp:cNvSpPr/>
      </dsp:nvSpPr>
      <dsp:spPr>
        <a:xfrm>
          <a:off x="6627802" y="2046164"/>
          <a:ext cx="1349621" cy="13496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a:t>Each student engaged in practice</a:t>
          </a:r>
        </a:p>
      </dsp:txBody>
      <dsp:txXfrm>
        <a:off x="6825449" y="2243811"/>
        <a:ext cx="954327" cy="954327"/>
      </dsp:txXfrm>
    </dsp:sp>
    <dsp:sp modelId="{9829E27A-89B2-446E-99C8-D02F694AFC30}">
      <dsp:nvSpPr>
        <dsp:cNvPr id="0" name=""/>
        <dsp:cNvSpPr/>
      </dsp:nvSpPr>
      <dsp:spPr>
        <a:xfrm>
          <a:off x="4582989" y="4090977"/>
          <a:ext cx="1349621" cy="13496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a:t>Point of contact for practice assessors and academic assessors</a:t>
          </a:r>
        </a:p>
      </dsp:txBody>
      <dsp:txXfrm>
        <a:off x="4780636" y="4288624"/>
        <a:ext cx="954327" cy="954327"/>
      </dsp:txXfrm>
    </dsp:sp>
    <dsp:sp modelId="{54E5603E-F5B0-4DBC-8AFB-15B3CCD291FB}">
      <dsp:nvSpPr>
        <dsp:cNvPr id="0" name=""/>
        <dsp:cNvSpPr/>
      </dsp:nvSpPr>
      <dsp:spPr>
        <a:xfrm>
          <a:off x="2538175" y="2046164"/>
          <a:ext cx="1349621" cy="13496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a:t>Actively supports students addresses their concerns</a:t>
          </a:r>
        </a:p>
      </dsp:txBody>
      <dsp:txXfrm>
        <a:off x="2735822" y="2243811"/>
        <a:ext cx="954327" cy="954327"/>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7F22EF4A-1BC1-4015-A1CF-87C69217AEB8}" type="datetimeFigureOut">
              <a:rPr lang="en-GB" smtClean="0"/>
              <a:t>19/06/2019</a:t>
            </a:fld>
            <a:endParaRPr lang="en-GB"/>
          </a:p>
        </p:txBody>
      </p:sp>
      <p:sp>
        <p:nvSpPr>
          <p:cNvPr id="4" name="Footer Placeholder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2E805D94-AE3F-40A2-9023-7C6362ACF432}" type="slidenum">
              <a:rPr lang="en-GB" smtClean="0"/>
              <a:t>‹#›</a:t>
            </a:fld>
            <a:endParaRPr lang="en-GB"/>
          </a:p>
        </p:txBody>
      </p:sp>
    </p:spTree>
    <p:extLst>
      <p:ext uri="{BB962C8B-B14F-4D97-AF65-F5344CB8AC3E}">
        <p14:creationId xmlns:p14="http://schemas.microsoft.com/office/powerpoint/2010/main" val="2595123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12018B5E-A450-41C9-947D-630B112BA65F}" type="datetimeFigureOut">
              <a:rPr lang="en-GB" smtClean="0"/>
              <a:t>19/06/2019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7BFD3544-2D60-4F6A-8408-B72EB2670500}" type="slidenum">
              <a:rPr lang="en-GB" smtClean="0"/>
              <a:t>‹#›</a:t>
            </a:fld>
            <a:endParaRPr lang="en-GB"/>
          </a:p>
        </p:txBody>
      </p:sp>
    </p:spTree>
    <p:extLst>
      <p:ext uri="{BB962C8B-B14F-4D97-AF65-F5344CB8AC3E}">
        <p14:creationId xmlns:p14="http://schemas.microsoft.com/office/powerpoint/2010/main" val="1567582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Preparing for Change: </a:t>
            </a:r>
          </a:p>
          <a:p>
            <a:r>
              <a:rPr lang="en-GB" dirty="0"/>
              <a:t>Inform and remind staff there are a number of significant changes being introduced, so if they have not done so recently, they need to visit the NMC website in relation to the New NMC standards for Education and Training. specifically Practice supervisor/assessor and academic assessor.</a:t>
            </a:r>
          </a:p>
          <a:p>
            <a:endParaRPr lang="en-GB" dirty="0"/>
          </a:p>
        </p:txBody>
      </p:sp>
      <p:sp>
        <p:nvSpPr>
          <p:cNvPr id="4" name="Slide Number Placeholder 3"/>
          <p:cNvSpPr>
            <a:spLocks noGrp="1"/>
          </p:cNvSpPr>
          <p:nvPr>
            <p:ph type="sldNum" sz="quarter" idx="10"/>
          </p:nvPr>
        </p:nvSpPr>
        <p:spPr/>
        <p:txBody>
          <a:bodyPr/>
          <a:lstStyle/>
          <a:p>
            <a:fld id="{7BFD3544-2D60-4F6A-8408-B72EB2670500}" type="slidenum">
              <a:rPr lang="en-GB" smtClean="0"/>
              <a:t>1</a:t>
            </a:fld>
            <a:endParaRPr lang="en-GB"/>
          </a:p>
        </p:txBody>
      </p:sp>
    </p:spTree>
    <p:extLst>
      <p:ext uri="{BB962C8B-B14F-4D97-AF65-F5344CB8AC3E}">
        <p14:creationId xmlns:p14="http://schemas.microsoft.com/office/powerpoint/2010/main" val="1669128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Defines the roles and responsibilities for practice supervisors, practice assessors</a:t>
            </a:r>
            <a:r>
              <a:rPr lang="en-GB" baseline="0" dirty="0"/>
              <a:t> and academic assessors, including guidance on how to prepare individual's for these roles.</a:t>
            </a:r>
          </a:p>
          <a:p>
            <a:endParaRPr lang="en-GB" baseline="0" dirty="0"/>
          </a:p>
          <a:p>
            <a:r>
              <a:rPr lang="en-GB" baseline="0" dirty="0"/>
              <a:t>Information about the learning and environment and experiences and student empowerment are yet to be published by the NMC (Feb 19)- check the SSSA pages before you present this. </a:t>
            </a:r>
          </a:p>
          <a:p>
            <a:r>
              <a:rPr lang="en-GB" b="1" i="1" baseline="0" dirty="0"/>
              <a:t>The NMC state in the standard regarding effective practice learning that;  </a:t>
            </a:r>
            <a:r>
              <a:rPr lang="en-US" sz="1200" b="1" i="1" u="none" strike="noStrike" kern="1200" baseline="0" dirty="0">
                <a:solidFill>
                  <a:schemeClr val="tx1"/>
                </a:solidFill>
                <a:latin typeface="+mn-lt"/>
                <a:ea typeface="+mn-ea"/>
                <a:cs typeface="+mn-cs"/>
              </a:rPr>
              <a:t>All students are provided with safe, effective and inclusive learning experiences. Each learning environment has the governance and resources needed to deliver education and training. Students actively participate in their own education, learning from a range of people across a variety of settings.</a:t>
            </a:r>
            <a:endParaRPr lang="en-GB" b="1" i="1"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7BFD3544-2D60-4F6A-8408-B72EB2670500}" type="slidenum">
              <a:rPr lang="en-GB" smtClean="0"/>
              <a:t>11</a:t>
            </a:fld>
            <a:endParaRPr lang="en-GB"/>
          </a:p>
        </p:txBody>
      </p:sp>
    </p:spTree>
    <p:extLst>
      <p:ext uri="{BB962C8B-B14F-4D97-AF65-F5344CB8AC3E}">
        <p14:creationId xmlns:p14="http://schemas.microsoft.com/office/powerpoint/2010/main" val="2879348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link to show participants the NMC pages</a:t>
            </a:r>
          </a:p>
          <a:p>
            <a:r>
              <a:rPr lang="en-GB" dirty="0"/>
              <a:t>The NMC have developed a number of guides about practice supervision,</a:t>
            </a:r>
            <a:r>
              <a:rPr lang="en-GB" baseline="0" dirty="0"/>
              <a:t> practice assessors, academic assessors and the learning environment-</a:t>
            </a:r>
            <a:r>
              <a:rPr lang="en-GB" dirty="0"/>
              <a:t>These pages contain</a:t>
            </a:r>
            <a:r>
              <a:rPr lang="en-GB" baseline="0" dirty="0"/>
              <a:t> all the relevant information you need about student supervision and assessment</a:t>
            </a:r>
            <a:endParaRPr lang="en-GB" dirty="0"/>
          </a:p>
        </p:txBody>
      </p:sp>
      <p:sp>
        <p:nvSpPr>
          <p:cNvPr id="4" name="Slide Number Placeholder 3"/>
          <p:cNvSpPr>
            <a:spLocks noGrp="1"/>
          </p:cNvSpPr>
          <p:nvPr>
            <p:ph type="sldNum" sz="quarter" idx="10"/>
          </p:nvPr>
        </p:nvSpPr>
        <p:spPr/>
        <p:txBody>
          <a:bodyPr/>
          <a:lstStyle/>
          <a:p>
            <a:fld id="{7BFD3544-2D60-4F6A-8408-B72EB2670500}" type="slidenum">
              <a:rPr lang="en-GB" smtClean="0"/>
              <a:t>12</a:t>
            </a:fld>
            <a:endParaRPr lang="en-GB"/>
          </a:p>
        </p:txBody>
      </p:sp>
    </p:spTree>
    <p:extLst>
      <p:ext uri="{BB962C8B-B14F-4D97-AF65-F5344CB8AC3E}">
        <p14:creationId xmlns:p14="http://schemas.microsoft.com/office/powerpoint/2010/main" val="1314167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does this mean for you?</a:t>
            </a:r>
          </a:p>
          <a:p>
            <a:r>
              <a:rPr lang="en-GB" dirty="0"/>
              <a:t>Current NMC </a:t>
            </a:r>
            <a:r>
              <a:rPr lang="en-GB" dirty="0" err="1"/>
              <a:t>SLAiP</a:t>
            </a:r>
            <a:r>
              <a:rPr lang="en-GB" dirty="0"/>
              <a:t> rules in relation to mentorship remain in force until September </a:t>
            </a:r>
            <a:r>
              <a:rPr lang="en-GB" dirty="0" smtClean="0"/>
              <a:t>2019,</a:t>
            </a:r>
            <a:r>
              <a:rPr lang="en-GB" baseline="0" dirty="0" smtClean="0"/>
              <a:t> </a:t>
            </a:r>
            <a:r>
              <a:rPr lang="en-GB" baseline="0" dirty="0" err="1" smtClean="0"/>
              <a:t>dependending</a:t>
            </a:r>
            <a:r>
              <a:rPr lang="en-GB" baseline="0" dirty="0" smtClean="0"/>
              <a:t> on the Programme.</a:t>
            </a:r>
            <a:endParaRPr lang="en-GB" dirty="0"/>
          </a:p>
          <a:p>
            <a:endParaRPr lang="en-GB" dirty="0"/>
          </a:p>
          <a:p>
            <a:r>
              <a:rPr lang="en-GB" dirty="0"/>
              <a:t>Cheshire and Mersey have agreed in partnership with practice providers that the new SSSA (Standards for Student Supervision and Assessment) will be implemented for all nursing and midwifery students (pre and post registration courses) from September 2019 onwards.</a:t>
            </a:r>
          </a:p>
          <a:p>
            <a:endParaRPr lang="en-GB" dirty="0"/>
          </a:p>
          <a:p>
            <a:r>
              <a:rPr lang="en-GB" dirty="0"/>
              <a:t>So, if you are a stage 2 mentor, you will need to undertake preparation to be a supervisor and/or an assessor in practice. You will need to be aware of the competencies and proficiencies required by students inline with the new curriculum. Clinical examination is being taught to students for example, so assessors will need to have the relevant knowledge, understanding and skills as identified in the PAD and Code(NMC, 2018)</a:t>
            </a:r>
          </a:p>
          <a:p>
            <a:endParaRPr lang="en-GB" dirty="0"/>
          </a:p>
          <a:p>
            <a:r>
              <a:rPr lang="en-GB" dirty="0"/>
              <a:t>In the future, nurses </a:t>
            </a:r>
            <a:r>
              <a:rPr lang="en-GB" dirty="0" smtClean="0"/>
              <a:t>&amp; midwives will </a:t>
            </a:r>
            <a:r>
              <a:rPr lang="en-GB" dirty="0"/>
              <a:t>exit their training prepared to be supervisors. Preparation for assessors will be determined locally in line with NMC </a:t>
            </a:r>
          </a:p>
          <a:p>
            <a:endParaRPr lang="en-GB" dirty="0"/>
          </a:p>
        </p:txBody>
      </p:sp>
      <p:sp>
        <p:nvSpPr>
          <p:cNvPr id="4" name="Slide Number Placeholder 3"/>
          <p:cNvSpPr>
            <a:spLocks noGrp="1"/>
          </p:cNvSpPr>
          <p:nvPr>
            <p:ph type="sldNum" sz="quarter" idx="10"/>
          </p:nvPr>
        </p:nvSpPr>
        <p:spPr/>
        <p:txBody>
          <a:bodyPr/>
          <a:lstStyle/>
          <a:p>
            <a:fld id="{7BFD3544-2D60-4F6A-8408-B72EB2670500}" type="slidenum">
              <a:rPr lang="en-GB" smtClean="0"/>
              <a:t>13</a:t>
            </a:fld>
            <a:endParaRPr lang="en-GB"/>
          </a:p>
        </p:txBody>
      </p:sp>
    </p:spTree>
    <p:extLst>
      <p:ext uri="{BB962C8B-B14F-4D97-AF65-F5344CB8AC3E}">
        <p14:creationId xmlns:p14="http://schemas.microsoft.com/office/powerpoint/2010/main" val="3328917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are the roles and responsibilities in the SSSA? - Handout – can use the C&amp;M descriptions</a:t>
            </a:r>
            <a:r>
              <a:rPr lang="en-GB" baseline="0" dirty="0"/>
              <a:t> for each role.</a:t>
            </a:r>
          </a:p>
          <a:p>
            <a:endParaRPr lang="en-GB" dirty="0"/>
          </a:p>
          <a:p>
            <a:r>
              <a:rPr lang="en-GB" dirty="0"/>
              <a:t>The new Standards for Student Supervision and Assessment involve 3 roles and each role complements the other. </a:t>
            </a:r>
          </a:p>
          <a:p>
            <a:endParaRPr lang="en-GB" dirty="0"/>
          </a:p>
          <a:p>
            <a:r>
              <a:rPr lang="en-GB" dirty="0"/>
              <a:t>Practice Supervisor: </a:t>
            </a:r>
          </a:p>
          <a:p>
            <a:r>
              <a:rPr lang="en-GB" dirty="0"/>
              <a:t>The NMC propose to separate the role of assessor and supervisor.  You can be both but not at the same time for a particular student.  You cannot assess a student and be their supervisor at the same time. </a:t>
            </a:r>
          </a:p>
          <a:p>
            <a:endParaRPr lang="en-GB" dirty="0"/>
          </a:p>
          <a:p>
            <a:r>
              <a:rPr lang="en-GB" dirty="0"/>
              <a:t>The role of a supervisor is similar to the role you are currently undertaking as a mentor in that you ensure the student understands their learning goals, is given feedback, understands their development, raise any concerns regarding patient safety or competency or professional behaviour. Provide safe and effective</a:t>
            </a:r>
            <a:r>
              <a:rPr lang="en-GB" baseline="0" dirty="0"/>
              <a:t> learning experiences. </a:t>
            </a:r>
            <a:r>
              <a:rPr lang="en-GB" dirty="0"/>
              <a:t>Supervisors must communicate with the practice assessor regarding student development and give formative feedback – this will be mostly written but also verbally.  Link to</a:t>
            </a:r>
            <a:r>
              <a:rPr lang="en-GB" baseline="0" dirty="0"/>
              <a:t> the code and about preserving safety.</a:t>
            </a:r>
            <a:endParaRPr lang="en-GB" dirty="0"/>
          </a:p>
          <a:p>
            <a:endParaRPr lang="en-GB" dirty="0"/>
          </a:p>
          <a:p>
            <a:r>
              <a:rPr lang="en-GB" dirty="0"/>
              <a:t>All registered professionals can be Practice Supervisors. </a:t>
            </a:r>
            <a:r>
              <a:rPr lang="en-GB" dirty="0" smtClean="0"/>
              <a:t>This </a:t>
            </a:r>
            <a:r>
              <a:rPr lang="en-GB" dirty="0"/>
              <a:t>is what the NMC say</a:t>
            </a:r>
          </a:p>
          <a:p>
            <a:r>
              <a:rPr lang="en-US" b="1" i="1" dirty="0"/>
              <a:t>Nursing and midwifery students must be supervised while learning in practice. The supervisor can be any registered health and social care professional working in a practice environment. For example in a social care environment a registered social worker could be the supervisor to a student if they are deemed to have the right qualifications and experience for the learning experiences/outcomes the student needs to achieve. We’ve published supporting information that has more examples in it (https://www.nmc.org.uk/supporting-information-on-standards-for-student-supervision-and-assessment/). </a:t>
            </a:r>
          </a:p>
          <a:p>
            <a:r>
              <a:rPr lang="en-US" b="1" i="1" dirty="0"/>
              <a:t>Practice supervision ensures safe and effective learning experiences that uphold public protection and safety of people</a:t>
            </a:r>
          </a:p>
          <a:p>
            <a:r>
              <a:rPr lang="en-US" b="1" i="1" dirty="0"/>
              <a:t>There is sufficient coordination and continuity of support and supervision of students to ensure safe and effective learning experiences and facilitate independent learning, including the support and development of the practice supervisors.</a:t>
            </a:r>
          </a:p>
          <a:p>
            <a:endParaRPr lang="en-GB" b="1" i="1" dirty="0"/>
          </a:p>
          <a:p>
            <a:r>
              <a:rPr lang="en-GB" dirty="0"/>
              <a:t>Practice Assessor: </a:t>
            </a:r>
          </a:p>
          <a:p>
            <a:r>
              <a:rPr lang="en-GB" dirty="0"/>
              <a:t>The Practice Assessor confirms achievement (summative assessment).  The NMC do not state how often they have to work with the student but they must observe the student as well as take feedback from practice supervisors before making the final decision he student must know who their Practice Assessor is at the start of an assessed placement. </a:t>
            </a:r>
          </a:p>
          <a:p>
            <a:endParaRPr lang="en-GB" dirty="0"/>
          </a:p>
          <a:p>
            <a:r>
              <a:rPr lang="en-GB" dirty="0"/>
              <a:t>The Practice Assessor must make the decision on student achievement in collaboration with the academic assessor. </a:t>
            </a:r>
          </a:p>
          <a:p>
            <a:r>
              <a:rPr lang="en-GB" dirty="0"/>
              <a:t>All current </a:t>
            </a:r>
            <a:r>
              <a:rPr lang="en-GB" dirty="0" smtClean="0"/>
              <a:t>mentors/practice teachers </a:t>
            </a:r>
            <a:r>
              <a:rPr lang="en-GB" dirty="0"/>
              <a:t>who have completed a mentorship programme will have been suitably prepared to be assessors – however it is up to the individual practice organisation to identify who the Practice Assessors will be, but</a:t>
            </a:r>
            <a:r>
              <a:rPr lang="en-GB" baseline="0" dirty="0"/>
              <a:t> they must be registered as a nurse to assess a student nurse, be a prescriber for prescribing students and so on</a:t>
            </a:r>
            <a:r>
              <a:rPr lang="en-GB" dirty="0"/>
              <a:t>. This</a:t>
            </a:r>
            <a:r>
              <a:rPr lang="en-GB" baseline="0" dirty="0"/>
              <a:t> is what the NMC say about practice assessors </a:t>
            </a:r>
          </a:p>
          <a:p>
            <a:pPr>
              <a:buFont typeface="Arial" panose="020B0604020202020204" pitchFamily="34" charset="0"/>
              <a:buNone/>
              <a:defRPr/>
            </a:pPr>
            <a:r>
              <a:rPr lang="en-GB" altLang="en-US" b="1" i="1" dirty="0">
                <a:latin typeface="Arial" panose="020B0604020202020204" pitchFamily="34" charset="0"/>
              </a:rPr>
              <a:t>The practice assessor will:</a:t>
            </a:r>
          </a:p>
          <a:p>
            <a:pPr marL="171450" indent="-171450">
              <a:buFont typeface="Arial" panose="020B0604020202020204" pitchFamily="34" charset="0"/>
              <a:buChar char="•"/>
              <a:defRPr/>
            </a:pPr>
            <a:r>
              <a:rPr lang="en-GB" altLang="en-US" b="1" i="1" dirty="0">
                <a:latin typeface="Arial" panose="020B0604020202020204" pitchFamily="34" charset="0"/>
              </a:rPr>
              <a:t>Conduct assessments to confirm that the student has achieved the proficiencies and outcomes for practice learning</a:t>
            </a:r>
          </a:p>
          <a:p>
            <a:pPr marL="171450" indent="-171450">
              <a:buFont typeface="Arial" panose="020B0604020202020204" pitchFamily="34" charset="0"/>
              <a:buChar char="•"/>
              <a:defRPr/>
            </a:pPr>
            <a:r>
              <a:rPr lang="en-GB" altLang="en-US" b="1" i="1" dirty="0">
                <a:latin typeface="Arial" panose="020B0604020202020204" pitchFamily="34" charset="0"/>
              </a:rPr>
              <a:t>Make and record objective evidence-based assessments on conduct, proficiency and achievement, drawing on student records, direct observations, student self-reflection, and other resources.</a:t>
            </a:r>
          </a:p>
          <a:p>
            <a:pPr marL="171450" indent="-171450">
              <a:buFont typeface="Arial" panose="020B0604020202020204" pitchFamily="34" charset="0"/>
              <a:buChar char="•"/>
            </a:pPr>
            <a:r>
              <a:rPr lang="en-GB" altLang="en-US" b="1" i="1" dirty="0">
                <a:latin typeface="Arial" panose="020B0604020202020204" pitchFamily="34" charset="0"/>
              </a:rPr>
              <a:t>Work in partnership with the nominated academic assessor to evaluate and recommend the student for progression for each part of the programme, in line with the programme standards and local and national policies</a:t>
            </a:r>
          </a:p>
          <a:p>
            <a:pPr marL="171450" indent="-171450">
              <a:buFont typeface="Arial" panose="020B0604020202020204" pitchFamily="34" charset="0"/>
              <a:buChar char="•"/>
            </a:pPr>
            <a:r>
              <a:rPr lang="en-GB" altLang="en-US" b="1" i="1" dirty="0"/>
              <a:t>Work in partnership with the academic assessor regarding student progression </a:t>
            </a:r>
            <a:r>
              <a:rPr lang="en-GB" altLang="en-US" sz="2000" b="1" i="1" dirty="0"/>
              <a:t>periodically observe the student across environments to inform decisions have an understanding of student’s learning and achievement in theo</a:t>
            </a:r>
            <a:r>
              <a:rPr lang="en-GB" altLang="en-US" sz="2000" dirty="0"/>
              <a:t>ry</a:t>
            </a:r>
          </a:p>
          <a:p>
            <a:endParaRPr lang="en-GB" dirty="0"/>
          </a:p>
          <a:p>
            <a:r>
              <a:rPr lang="en-GB" dirty="0"/>
              <a:t>Academic Assessor: </a:t>
            </a:r>
          </a:p>
          <a:p>
            <a:r>
              <a:rPr lang="en-GB" dirty="0"/>
              <a:t>The students will be made aware of who their Academic Assessor </a:t>
            </a:r>
            <a:r>
              <a:rPr lang="en-GB" dirty="0" smtClean="0"/>
              <a:t>is. </a:t>
            </a:r>
            <a:r>
              <a:rPr lang="en-GB" dirty="0"/>
              <a:t>The Academic Assessor will communicate with the Practice Assessor regarding progression via routes such as e-assessment, telephone, face to face etc.  They will agree student progression with the practice assessor based on feedback evidence.  The communication can be at the end of the placement or more than once depending on the performance of the student. They follow a student for a specific part of the programme.</a:t>
            </a:r>
            <a:r>
              <a:rPr lang="en-GB" baseline="0" dirty="0"/>
              <a:t> This is what the NMC say</a:t>
            </a:r>
          </a:p>
          <a:p>
            <a:pPr>
              <a:buFont typeface="Arial" panose="020B0604020202020204" pitchFamily="34" charset="0"/>
              <a:buNone/>
              <a:defRPr/>
            </a:pPr>
            <a:r>
              <a:rPr lang="en-GB" altLang="en-US" b="1" i="1" dirty="0">
                <a:latin typeface="Arial" panose="020B0604020202020204" pitchFamily="34" charset="0"/>
              </a:rPr>
              <a:t>The academic assessor will:</a:t>
            </a:r>
          </a:p>
          <a:p>
            <a:pPr marL="171450" indent="-171450">
              <a:buFont typeface="Arial" panose="020B0604020202020204" pitchFamily="34" charset="0"/>
              <a:buChar char="•"/>
              <a:defRPr/>
            </a:pPr>
            <a:r>
              <a:rPr lang="en-GB" altLang="en-US" b="1" i="1" dirty="0">
                <a:latin typeface="Arial" panose="020B0604020202020204" pitchFamily="34" charset="0"/>
              </a:rPr>
              <a:t>Collate and confirm student achievement of proficiencies and  programme outcomes in the academic environment for each part of the programme</a:t>
            </a:r>
          </a:p>
          <a:p>
            <a:pPr marL="171450" indent="-171450">
              <a:buFont typeface="Arial" panose="020B0604020202020204" pitchFamily="34" charset="0"/>
              <a:buChar char="•"/>
              <a:defRPr/>
            </a:pPr>
            <a:r>
              <a:rPr lang="en-GB" altLang="en-US" b="1" i="1" dirty="0">
                <a:latin typeface="Arial" panose="020B0604020202020204" pitchFamily="34" charset="0"/>
              </a:rPr>
              <a:t>Work in partnership with the nominated practice assessor to evaluate and recommend the student for progression for each part of the programme in line with the programme standards and local national policies</a:t>
            </a:r>
          </a:p>
          <a:p>
            <a:endParaRPr lang="en-GB" dirty="0"/>
          </a:p>
        </p:txBody>
      </p:sp>
      <p:sp>
        <p:nvSpPr>
          <p:cNvPr id="4" name="Slide Number Placeholder 3"/>
          <p:cNvSpPr>
            <a:spLocks noGrp="1"/>
          </p:cNvSpPr>
          <p:nvPr>
            <p:ph type="sldNum" sz="quarter" idx="10"/>
          </p:nvPr>
        </p:nvSpPr>
        <p:spPr/>
        <p:txBody>
          <a:bodyPr/>
          <a:lstStyle/>
          <a:p>
            <a:fld id="{7BFD3544-2D60-4F6A-8408-B72EB2670500}" type="slidenum">
              <a:rPr lang="en-GB" smtClean="0"/>
              <a:t>14</a:t>
            </a:fld>
            <a:endParaRPr lang="en-GB"/>
          </a:p>
        </p:txBody>
      </p:sp>
    </p:spTree>
    <p:extLst>
      <p:ext uri="{BB962C8B-B14F-4D97-AF65-F5344CB8AC3E}">
        <p14:creationId xmlns:p14="http://schemas.microsoft.com/office/powerpoint/2010/main" val="3308312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organisation of practice learning</a:t>
            </a:r>
            <a:r>
              <a:rPr lang="en-GB" baseline="0" dirty="0"/>
              <a:t> still requires </a:t>
            </a:r>
            <a:r>
              <a:rPr lang="en-GB" baseline="0" dirty="0" smtClean="0"/>
              <a:t>Trusts </a:t>
            </a:r>
            <a:r>
              <a:rPr lang="en-GB" baseline="0" dirty="0"/>
              <a:t>and practice learning to have a nominated person to coordinate student learning experiences, this will vary according to organisational structure and size. In essence for every placement experience there will be a need for someone to oversee the quality of the placement, decide how students are allocated practice assessors and mentors and be a person to escalate concerns to as per the C&amp;M policies and procedures.</a:t>
            </a:r>
          </a:p>
          <a:p>
            <a:endParaRPr lang="en-GB" baseline="0" dirty="0"/>
          </a:p>
          <a:p>
            <a:r>
              <a:rPr lang="en-GB" baseline="0" dirty="0"/>
              <a:t>Very often a trust has a </a:t>
            </a:r>
            <a:r>
              <a:rPr lang="en-GB" dirty="0"/>
              <a:t>Nominated Person</a:t>
            </a:r>
          </a:p>
          <a:p>
            <a:r>
              <a:rPr lang="en-GB" dirty="0"/>
              <a:t>The NMC state that the student must have a named person they can go to with concerns patient care or other concerns. This person is not their assessor or supervisor.  This person can be called a nominated person. </a:t>
            </a:r>
          </a:p>
          <a:p>
            <a:endParaRPr lang="en-GB" dirty="0"/>
          </a:p>
          <a:p>
            <a:r>
              <a:rPr lang="en-GB" dirty="0"/>
              <a:t>The nominated person may not always be working within the clinical area but may be part of a wider team e.g. in the community or in a directorate in the hospital.  It is up to each organisation to identify who the ‘go to’ or nominated people will be, and that the students are aware of who they are. </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BFD3544-2D60-4F6A-8408-B72EB2670500}" type="slidenum">
              <a:rPr lang="en-GB" smtClean="0"/>
              <a:t>15</a:t>
            </a:fld>
            <a:endParaRPr lang="en-GB"/>
          </a:p>
        </p:txBody>
      </p:sp>
    </p:spTree>
    <p:extLst>
      <p:ext uri="{BB962C8B-B14F-4D97-AF65-F5344CB8AC3E}">
        <p14:creationId xmlns:p14="http://schemas.microsoft.com/office/powerpoint/2010/main" val="2777428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r>
              <a:rPr lang="en-GB" dirty="0"/>
              <a:t>What remains the same? </a:t>
            </a:r>
          </a:p>
          <a:p>
            <a:endParaRPr lang="en-GB" dirty="0"/>
          </a:p>
          <a:p>
            <a:r>
              <a:rPr lang="en-GB" dirty="0"/>
              <a:t>It is important to reassure staff that the main principles supporting students to learn in practice using supervision and assessment remain the same. Developing effective relationships is vital to learning. Induction, formative and summative meetings, documentation and feedback will not change.</a:t>
            </a:r>
          </a:p>
          <a:p>
            <a:r>
              <a:rPr lang="en-GB" dirty="0"/>
              <a:t> </a:t>
            </a:r>
          </a:p>
          <a:p>
            <a:r>
              <a:rPr lang="en-GB" dirty="0"/>
              <a:t>Think of role modelling leadership and empowering the student to take some responsibility for their learning – how might this be achieved?</a:t>
            </a:r>
          </a:p>
          <a:p>
            <a:endParaRPr lang="en-GB" dirty="0"/>
          </a:p>
          <a:p>
            <a:r>
              <a:rPr lang="en-GB" dirty="0"/>
              <a:t>Who and how will the student be assessed. </a:t>
            </a:r>
          </a:p>
          <a:p>
            <a:endParaRPr lang="en-GB" dirty="0"/>
          </a:p>
          <a:p>
            <a:r>
              <a:rPr lang="en-GB" dirty="0"/>
              <a:t>Could look at the online PARE, but introduce the notion of the new national (current Pan London) document that is being introduced and will reflect the new terminology and standards</a:t>
            </a:r>
          </a:p>
          <a:p>
            <a:endParaRPr lang="en-GB" dirty="0"/>
          </a:p>
          <a:p>
            <a:r>
              <a:rPr lang="en-GB" dirty="0"/>
              <a:t>Remind everybody of their professional responsibility to raise concerns regarding student performance. </a:t>
            </a:r>
          </a:p>
          <a:p>
            <a:r>
              <a:rPr lang="en-GB" dirty="0"/>
              <a:t> Discuss Cause for concern  what is it means and what to do.</a:t>
            </a:r>
          </a:p>
          <a:p>
            <a:endParaRPr lang="en-GB" dirty="0"/>
          </a:p>
          <a:p>
            <a:r>
              <a:rPr lang="en-GB" dirty="0"/>
              <a:t>Remember, nothing should come as a surprise to the student!</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BFD3544-2D60-4F6A-8408-B72EB2670500}" type="slidenum">
              <a:rPr lang="en-GB" smtClean="0"/>
              <a:t>16</a:t>
            </a:fld>
            <a:endParaRPr lang="en-GB"/>
          </a:p>
        </p:txBody>
      </p:sp>
    </p:spTree>
    <p:extLst>
      <p:ext uri="{BB962C8B-B14F-4D97-AF65-F5344CB8AC3E}">
        <p14:creationId xmlns:p14="http://schemas.microsoft.com/office/powerpoint/2010/main" val="2018801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Routes to registration </a:t>
            </a:r>
          </a:p>
          <a:p>
            <a:r>
              <a:rPr lang="en-GB" dirty="0"/>
              <a:t>This is a reminder to all staff of the many routes now into nursing and how these students can be supported in practice, </a:t>
            </a:r>
          </a:p>
          <a:p>
            <a:endParaRPr lang="en-GB" dirty="0"/>
          </a:p>
          <a:p>
            <a:r>
              <a:rPr lang="en-GB" dirty="0"/>
              <a:t>Introduce the difference between supernummary status, not in the numbers but in the team. Some apprenticeships may include the notion of ‘protected time’. </a:t>
            </a:r>
          </a:p>
          <a:p>
            <a:endParaRPr lang="en-GB" dirty="0"/>
          </a:p>
        </p:txBody>
      </p:sp>
      <p:sp>
        <p:nvSpPr>
          <p:cNvPr id="4" name="Slide Number Placeholder 3"/>
          <p:cNvSpPr>
            <a:spLocks noGrp="1"/>
          </p:cNvSpPr>
          <p:nvPr>
            <p:ph type="sldNum" sz="quarter" idx="10"/>
          </p:nvPr>
        </p:nvSpPr>
        <p:spPr/>
        <p:txBody>
          <a:bodyPr/>
          <a:lstStyle/>
          <a:p>
            <a:fld id="{7BFD3544-2D60-4F6A-8408-B72EB2670500}" type="slidenum">
              <a:rPr lang="en-GB" smtClean="0"/>
              <a:t>17</a:t>
            </a:fld>
            <a:endParaRPr lang="en-GB"/>
          </a:p>
        </p:txBody>
      </p:sp>
    </p:spTree>
    <p:extLst>
      <p:ext uri="{BB962C8B-B14F-4D97-AF65-F5344CB8AC3E}">
        <p14:creationId xmlns:p14="http://schemas.microsoft.com/office/powerpoint/2010/main" val="2294571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Activities: emphasise and practice constructive feedback, </a:t>
            </a:r>
            <a:r>
              <a:rPr lang="en-GB" dirty="0" err="1" smtClean="0"/>
              <a:t>skillful</a:t>
            </a:r>
            <a:r>
              <a:rPr lang="en-GB" dirty="0" smtClean="0"/>
              <a:t> </a:t>
            </a:r>
            <a:r>
              <a:rPr lang="en-GB" dirty="0"/>
              <a:t>questioning and coaching skills. </a:t>
            </a:r>
          </a:p>
          <a:p>
            <a:r>
              <a:rPr lang="en-GB" dirty="0"/>
              <a:t> </a:t>
            </a:r>
          </a:p>
          <a:p>
            <a:r>
              <a:rPr lang="en-GB" dirty="0"/>
              <a:t>Discuss current assessment documents reassure that there will be support to transition to the new documentation.</a:t>
            </a:r>
          </a:p>
          <a:p>
            <a:endParaRPr lang="en-GB" dirty="0"/>
          </a:p>
          <a:p>
            <a:r>
              <a:rPr lang="en-GB" dirty="0"/>
              <a:t>The important thing to remember, is the quality of the feedback documented, it is timely and an important part of a process.</a:t>
            </a:r>
          </a:p>
          <a:p>
            <a:r>
              <a:rPr lang="en-GB" dirty="0"/>
              <a:t> </a:t>
            </a:r>
          </a:p>
          <a:p>
            <a:endParaRPr lang="en-GB" dirty="0"/>
          </a:p>
          <a:p>
            <a:r>
              <a:rPr lang="en-GB" dirty="0"/>
              <a:t>Might use online PARE/documentation here</a:t>
            </a:r>
          </a:p>
        </p:txBody>
      </p:sp>
      <p:sp>
        <p:nvSpPr>
          <p:cNvPr id="4" name="Slide Number Placeholder 3"/>
          <p:cNvSpPr>
            <a:spLocks noGrp="1"/>
          </p:cNvSpPr>
          <p:nvPr>
            <p:ph type="sldNum" sz="quarter" idx="10"/>
          </p:nvPr>
        </p:nvSpPr>
        <p:spPr/>
        <p:txBody>
          <a:bodyPr/>
          <a:lstStyle/>
          <a:p>
            <a:fld id="{7BFD3544-2D60-4F6A-8408-B72EB2670500}" type="slidenum">
              <a:rPr lang="en-GB" smtClean="0"/>
              <a:t>18</a:t>
            </a:fld>
            <a:endParaRPr lang="en-GB"/>
          </a:p>
        </p:txBody>
      </p:sp>
    </p:spTree>
    <p:extLst>
      <p:ext uri="{BB962C8B-B14F-4D97-AF65-F5344CB8AC3E}">
        <p14:creationId xmlns:p14="http://schemas.microsoft.com/office/powerpoint/2010/main" val="2400563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a:t>
            </a:r>
            <a:r>
              <a:rPr lang="en-GB" baseline="0" dirty="0"/>
              <a:t> Reflection and the </a:t>
            </a:r>
            <a:r>
              <a:rPr lang="en-GB" baseline="0" dirty="0" err="1"/>
              <a:t>prinicples</a:t>
            </a:r>
            <a:r>
              <a:rPr lang="en-GB" baseline="0" dirty="0"/>
              <a:t> of SWOT think about the </a:t>
            </a:r>
            <a:endParaRPr lang="en-GB" dirty="0"/>
          </a:p>
          <a:p>
            <a:r>
              <a:rPr lang="en-GB" dirty="0"/>
              <a:t>Experience</a:t>
            </a:r>
          </a:p>
          <a:p>
            <a:r>
              <a:rPr lang="en-GB" dirty="0"/>
              <a:t>Skills</a:t>
            </a:r>
          </a:p>
          <a:p>
            <a:r>
              <a:rPr lang="en-GB" dirty="0"/>
              <a:t>Knowledge</a:t>
            </a:r>
          </a:p>
          <a:p>
            <a:r>
              <a:rPr lang="en-GB" dirty="0"/>
              <a:t>Understanding</a:t>
            </a:r>
          </a:p>
          <a:p>
            <a:r>
              <a:rPr lang="en-GB" dirty="0"/>
              <a:t>Personal professional values</a:t>
            </a:r>
          </a:p>
          <a:p>
            <a:endParaRPr lang="en-GB" dirty="0"/>
          </a:p>
          <a:p>
            <a:r>
              <a:rPr lang="en-GB" dirty="0"/>
              <a:t>You have re supervision and </a:t>
            </a:r>
            <a:r>
              <a:rPr lang="en-GB"/>
              <a:t>practice</a:t>
            </a:r>
            <a:r>
              <a:rPr lang="en-GB" baseline="0"/>
              <a:t> assessment </a:t>
            </a:r>
            <a:endParaRPr lang="en-GB" dirty="0"/>
          </a:p>
          <a:p>
            <a:r>
              <a:rPr lang="en-GB" dirty="0"/>
              <a:t>What do you need to do now?</a:t>
            </a:r>
          </a:p>
          <a:p>
            <a:r>
              <a:rPr lang="en-GB" dirty="0"/>
              <a:t>What will you require?</a:t>
            </a:r>
          </a:p>
          <a:p>
            <a:r>
              <a:rPr lang="en-GB" dirty="0"/>
              <a:t>How will you develop and meet new Standards</a:t>
            </a:r>
          </a:p>
          <a:p>
            <a:endParaRPr lang="en-GB" dirty="0"/>
          </a:p>
        </p:txBody>
      </p:sp>
      <p:sp>
        <p:nvSpPr>
          <p:cNvPr id="4" name="Slide Number Placeholder 3"/>
          <p:cNvSpPr>
            <a:spLocks noGrp="1"/>
          </p:cNvSpPr>
          <p:nvPr>
            <p:ph type="sldNum" sz="quarter" idx="10"/>
          </p:nvPr>
        </p:nvSpPr>
        <p:spPr/>
        <p:txBody>
          <a:bodyPr/>
          <a:lstStyle/>
          <a:p>
            <a:fld id="{7BFD3544-2D60-4F6A-8408-B72EB2670500}" type="slidenum">
              <a:rPr lang="en-GB" smtClean="0"/>
              <a:t>19</a:t>
            </a:fld>
            <a:endParaRPr lang="en-GB"/>
          </a:p>
        </p:txBody>
      </p:sp>
    </p:spTree>
    <p:extLst>
      <p:ext uri="{BB962C8B-B14F-4D97-AF65-F5344CB8AC3E}">
        <p14:creationId xmlns:p14="http://schemas.microsoft.com/office/powerpoint/2010/main" val="1961095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Facilitators</a:t>
            </a:r>
            <a:r>
              <a:rPr lang="en-GB" baseline="0" dirty="0"/>
              <a:t> can add in organisational aspects here or focus on specific programmes/routes as required</a:t>
            </a:r>
            <a:endParaRPr lang="en-GB" dirty="0"/>
          </a:p>
        </p:txBody>
      </p:sp>
      <p:sp>
        <p:nvSpPr>
          <p:cNvPr id="4" name="Slide Number Placeholder 3"/>
          <p:cNvSpPr>
            <a:spLocks noGrp="1"/>
          </p:cNvSpPr>
          <p:nvPr>
            <p:ph type="sldNum" sz="quarter" idx="10"/>
          </p:nvPr>
        </p:nvSpPr>
        <p:spPr/>
        <p:txBody>
          <a:bodyPr/>
          <a:lstStyle/>
          <a:p>
            <a:fld id="{7BFD3544-2D60-4F6A-8408-B72EB2670500}" type="slidenum">
              <a:rPr lang="en-GB" smtClean="0"/>
              <a:t>20</a:t>
            </a:fld>
            <a:endParaRPr lang="en-GB"/>
          </a:p>
        </p:txBody>
      </p:sp>
    </p:spTree>
    <p:extLst>
      <p:ext uri="{BB962C8B-B14F-4D97-AF65-F5344CB8AC3E}">
        <p14:creationId xmlns:p14="http://schemas.microsoft.com/office/powerpoint/2010/main" val="3194577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Code</a:t>
            </a:r>
          </a:p>
          <a:p>
            <a:r>
              <a:rPr lang="en-GB" dirty="0"/>
              <a:t>Encourage staff to visit the NMC website and to read the updated Code which has been updated to reflect and include the nursing associates</a:t>
            </a:r>
          </a:p>
          <a:p>
            <a:endParaRPr lang="en-GB" dirty="0"/>
          </a:p>
          <a:p>
            <a:r>
              <a:rPr lang="en-GB" dirty="0"/>
              <a:t>The Code is interwoven into all of the new standards</a:t>
            </a:r>
          </a:p>
          <a:p>
            <a:pPr>
              <a:defRPr/>
            </a:pPr>
            <a:endParaRPr lang="en-GB" altLang="en-US" b="1" dirty="0">
              <a:solidFill>
                <a:srgbClr val="FF0000"/>
              </a:solidFill>
              <a:latin typeface="Arial" panose="020B0604020202020204" pitchFamily="34" charset="0"/>
            </a:endParaRPr>
          </a:p>
          <a:p>
            <a:pPr>
              <a:defRPr/>
            </a:pPr>
            <a:r>
              <a:rPr lang="en-GB" altLang="en-US" b="1" dirty="0">
                <a:solidFill>
                  <a:srgbClr val="FF0000"/>
                </a:solidFill>
                <a:latin typeface="Arial" panose="020B0604020202020204" pitchFamily="34" charset="0"/>
              </a:rPr>
              <a:t>The standards framework is presented under five headings. These are set out in this diagram.</a:t>
            </a:r>
          </a:p>
          <a:p>
            <a:pPr marL="171450" indent="-171450">
              <a:buFontTx/>
              <a:buChar char="•"/>
              <a:defRPr/>
            </a:pPr>
            <a:endParaRPr lang="en-GB" altLang="en-US" dirty="0">
              <a:solidFill>
                <a:srgbClr val="FF0000"/>
              </a:solidFill>
              <a:latin typeface="Arial" panose="020B0604020202020204" pitchFamily="34" charset="0"/>
            </a:endParaRPr>
          </a:p>
          <a:p>
            <a:pPr marL="171450" indent="-171450">
              <a:buFontTx/>
              <a:buChar char="•"/>
              <a:defRPr/>
            </a:pPr>
            <a:r>
              <a:rPr lang="en-GB" altLang="en-US" dirty="0">
                <a:solidFill>
                  <a:srgbClr val="FF0000"/>
                </a:solidFill>
                <a:latin typeface="Arial" panose="020B0604020202020204" pitchFamily="34" charset="0"/>
              </a:rPr>
              <a:t>These high level standards focus on the learning culture in the placement. It should prioritise safety and values-based learning. </a:t>
            </a:r>
          </a:p>
          <a:p>
            <a:pPr marL="171450" indent="-171450">
              <a:buFontTx/>
              <a:buChar char="•"/>
              <a:defRPr/>
            </a:pPr>
            <a:r>
              <a:rPr lang="en-GB" altLang="en-US" dirty="0">
                <a:latin typeface="Arial" panose="020B0604020202020204" pitchFamily="34" charset="0"/>
              </a:rPr>
              <a:t>They highlight the need to demonstrate strong educational governance and high quality education through compliance and continuous improvement in education delivery and management.</a:t>
            </a:r>
          </a:p>
          <a:p>
            <a:pPr marL="171450" indent="-171450">
              <a:buFontTx/>
              <a:buChar char="•"/>
              <a:defRPr/>
            </a:pPr>
            <a:r>
              <a:rPr lang="en-GB" altLang="en-US" dirty="0">
                <a:latin typeface="Arial" panose="020B0604020202020204" pitchFamily="34" charset="0"/>
              </a:rPr>
              <a:t>Student empowerment is central to these standards. Each AEI, with its placement partners, will need to demonstrate that students are fully supported and enabled to achieve their proficiencies and learning outcomes and that independent learning is facilitated. </a:t>
            </a:r>
          </a:p>
          <a:p>
            <a:pPr marL="171450" indent="-171450">
              <a:buFontTx/>
              <a:buChar char="•"/>
              <a:defRPr/>
            </a:pPr>
            <a:r>
              <a:rPr lang="en-GB" altLang="en-US" dirty="0">
                <a:latin typeface="Arial" panose="020B0604020202020204" pitchFamily="34" charset="0"/>
              </a:rPr>
              <a:t>Educators and assessors must be supported, enabling them to be effective in their role.</a:t>
            </a:r>
          </a:p>
          <a:p>
            <a:pPr marL="171450" indent="-171450">
              <a:buFontTx/>
              <a:buChar char="•"/>
              <a:defRPr/>
            </a:pPr>
            <a:r>
              <a:rPr lang="en-GB" altLang="en-US" dirty="0">
                <a:latin typeface="Arial" panose="020B0604020202020204" pitchFamily="34" charset="0"/>
              </a:rPr>
              <a:t>And finally, the curricula and assessment must be innovative and demonstrate effective development to meet the relevant programme standards and enable the achievement of proficiencies and learning outcomes.</a:t>
            </a:r>
          </a:p>
          <a:p>
            <a:pPr>
              <a:defRPr/>
            </a:pPr>
            <a:endParaRPr lang="en-GB" altLang="en-US" dirty="0">
              <a:latin typeface="Arial" panose="020B0604020202020204" pitchFamily="34" charset="0"/>
            </a:endParaRPr>
          </a:p>
          <a:p>
            <a:pPr>
              <a:defRPr/>
            </a:pPr>
            <a:r>
              <a:rPr lang="en-GB" altLang="en-US" dirty="0">
                <a:latin typeface="Arial" panose="020B0604020202020204" pitchFamily="34" charset="0"/>
              </a:rPr>
              <a:t>The Code must remain at the heart of these standards in order to deliver safe person centred care.</a:t>
            </a:r>
          </a:p>
          <a:p>
            <a:endParaRPr lang="en-GB" dirty="0"/>
          </a:p>
        </p:txBody>
      </p:sp>
      <p:sp>
        <p:nvSpPr>
          <p:cNvPr id="4" name="Slide Number Placeholder 3"/>
          <p:cNvSpPr>
            <a:spLocks noGrp="1"/>
          </p:cNvSpPr>
          <p:nvPr>
            <p:ph type="sldNum" sz="quarter" idx="10"/>
          </p:nvPr>
        </p:nvSpPr>
        <p:spPr/>
        <p:txBody>
          <a:bodyPr/>
          <a:lstStyle/>
          <a:p>
            <a:fld id="{7BFD3544-2D60-4F6A-8408-B72EB2670500}" type="slidenum">
              <a:rPr lang="en-GB" smtClean="0"/>
              <a:t>2</a:t>
            </a:fld>
            <a:endParaRPr lang="en-GB"/>
          </a:p>
        </p:txBody>
      </p:sp>
    </p:spTree>
    <p:extLst>
      <p:ext uri="{BB962C8B-B14F-4D97-AF65-F5344CB8AC3E}">
        <p14:creationId xmlns:p14="http://schemas.microsoft.com/office/powerpoint/2010/main" val="2027089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FD3544-2D60-4F6A-8408-B72EB2670500}" type="slidenum">
              <a:rPr lang="en-GB" smtClean="0"/>
              <a:t>21</a:t>
            </a:fld>
            <a:endParaRPr lang="en-GB"/>
          </a:p>
        </p:txBody>
      </p:sp>
    </p:spTree>
    <p:extLst>
      <p:ext uri="{BB962C8B-B14F-4D97-AF65-F5344CB8AC3E}">
        <p14:creationId xmlns:p14="http://schemas.microsoft.com/office/powerpoint/2010/main" val="116624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Introducing the New NMC Standards for Education and Training:</a:t>
            </a:r>
          </a:p>
          <a:p>
            <a:r>
              <a:rPr lang="en-GB" dirty="0"/>
              <a:t>If there is internet access, show staff this very brief clip allowing the NMC to explain the changes</a:t>
            </a:r>
          </a:p>
          <a:p>
            <a:endParaRPr lang="en-GB" dirty="0"/>
          </a:p>
        </p:txBody>
      </p:sp>
      <p:sp>
        <p:nvSpPr>
          <p:cNvPr id="4" name="Slide Number Placeholder 3"/>
          <p:cNvSpPr>
            <a:spLocks noGrp="1"/>
          </p:cNvSpPr>
          <p:nvPr>
            <p:ph type="sldNum" sz="quarter" idx="10"/>
          </p:nvPr>
        </p:nvSpPr>
        <p:spPr/>
        <p:txBody>
          <a:bodyPr/>
          <a:lstStyle/>
          <a:p>
            <a:fld id="{7BFD3544-2D60-4F6A-8408-B72EB2670500}" type="slidenum">
              <a:rPr lang="en-GB" smtClean="0"/>
              <a:t>3</a:t>
            </a:fld>
            <a:endParaRPr lang="en-GB"/>
          </a:p>
        </p:txBody>
      </p:sp>
    </p:spTree>
    <p:extLst>
      <p:ext uri="{BB962C8B-B14F-4D97-AF65-F5344CB8AC3E}">
        <p14:creationId xmlns:p14="http://schemas.microsoft.com/office/powerpoint/2010/main" val="2412058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NMC Standards for Education and Training: Why are these changing?</a:t>
            </a:r>
          </a:p>
          <a:p>
            <a:r>
              <a:rPr lang="en-GB" dirty="0"/>
              <a:t>Current Standards –</a:t>
            </a:r>
          </a:p>
          <a:p>
            <a:r>
              <a:rPr lang="en-GB" dirty="0"/>
              <a:t>•	Are not future orientated</a:t>
            </a:r>
          </a:p>
          <a:p>
            <a:r>
              <a:rPr lang="en-GB" dirty="0"/>
              <a:t>•	Vulnerability around learning in practice</a:t>
            </a:r>
          </a:p>
          <a:p>
            <a:r>
              <a:rPr lang="en-GB" dirty="0"/>
              <a:t>•	Insufficient clarity around technical skills at the point of registration</a:t>
            </a:r>
          </a:p>
          <a:p>
            <a:pPr marL="171450" indent="-171450">
              <a:buFont typeface="Arial" panose="020B0604020202020204" pitchFamily="34" charset="0"/>
              <a:buChar char="•"/>
            </a:pPr>
            <a:r>
              <a:rPr lang="en-GB" dirty="0"/>
              <a:t>Concerns</a:t>
            </a:r>
            <a:r>
              <a:rPr lang="en-GB" baseline="0" dirty="0"/>
              <a:t> over failing to fail</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And wanted to promote better partnership working between practice and University</a:t>
            </a:r>
            <a:endParaRPr lang="en-GB" dirty="0"/>
          </a:p>
          <a:p>
            <a:r>
              <a:rPr lang="en-GB" dirty="0"/>
              <a:t>Stakeholders have indicated:</a:t>
            </a:r>
          </a:p>
          <a:p>
            <a:r>
              <a:rPr lang="en-GB" dirty="0"/>
              <a:t>•	They want registrants who are confident and competent in terms of technical ability</a:t>
            </a:r>
          </a:p>
          <a:p>
            <a:r>
              <a:rPr lang="en-GB" dirty="0"/>
              <a:t>•	Registrants who are critical thinkers, leaders and who can work in a variety of settings (hospital, community, mental health, acute) and with the </a:t>
            </a:r>
            <a:r>
              <a:rPr lang="en-GB" dirty="0" err="1"/>
              <a:t>interprofessional</a:t>
            </a:r>
            <a:r>
              <a:rPr lang="en-GB" baseline="0" dirty="0"/>
              <a:t> team.</a:t>
            </a:r>
            <a:endParaRPr lang="en-GB" dirty="0"/>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These new standards aim to give HEIs and practice learning partners the flexibility to develop creative approaches to education, while still being accountable for the local delivery and management of approved programmes </a:t>
            </a:r>
            <a:r>
              <a:rPr lang="en-US" altLang="en-US" dirty="0">
                <a:latin typeface="Arial" panose="020B0604020202020204" pitchFamily="34" charset="0"/>
              </a:rPr>
              <a:t>Without the restrictions of the previous standards supporting students becomes every NMC registrant’s responsibility as enshrined in the Code</a:t>
            </a:r>
          </a:p>
          <a:p>
            <a:endParaRPr lang="en-GB" dirty="0"/>
          </a:p>
          <a:p>
            <a:endParaRPr lang="en-GB" dirty="0"/>
          </a:p>
          <a:p>
            <a:r>
              <a:rPr lang="en-GB" dirty="0"/>
              <a:t>What is changing? </a:t>
            </a:r>
          </a:p>
          <a:p>
            <a:r>
              <a:rPr lang="en-GB" dirty="0"/>
              <a:t>Standards for Education and Training are changing and are divided into 3 parts. </a:t>
            </a:r>
          </a:p>
          <a:p>
            <a:endParaRPr lang="en-GB" dirty="0"/>
          </a:p>
          <a:p>
            <a:r>
              <a:rPr lang="en-GB" dirty="0"/>
              <a:t>Part 1: </a:t>
            </a:r>
          </a:p>
          <a:p>
            <a:r>
              <a:rPr lang="en-GB" dirty="0"/>
              <a:t>This is the framework for education and training and consists of 5 headings or pillars and applies to all nursing and midwifery</a:t>
            </a:r>
            <a:r>
              <a:rPr lang="en-GB" baseline="0" dirty="0"/>
              <a:t> education</a:t>
            </a:r>
            <a:endParaRPr lang="en-GB" dirty="0"/>
          </a:p>
          <a:p>
            <a:endParaRPr lang="en-GB" dirty="0"/>
          </a:p>
          <a:p>
            <a:r>
              <a:rPr lang="en-GB" dirty="0"/>
              <a:t>1.	Learning culture (Must be safe, open and honest)</a:t>
            </a:r>
          </a:p>
          <a:p>
            <a:r>
              <a:rPr lang="en-GB" dirty="0"/>
              <a:t>2.	Educational governance and quality (University and practice providers to comply with all legal and regulatory requirements for delivering a NMC programme)</a:t>
            </a:r>
          </a:p>
          <a:p>
            <a:r>
              <a:rPr lang="en-GB" dirty="0"/>
              <a:t>3.	Student empowerment (Students’ rights to have access to resources to achieve the programme proficiencies, supported learning time in practice, information in advance e.g. off duty , access to a nominated practice assessor and academic assessor etc.)</a:t>
            </a:r>
          </a:p>
          <a:p>
            <a:r>
              <a:rPr lang="en-GB" dirty="0"/>
              <a:t>4.	Educators and assessors (NNMC require assurance that those who support, supervise and assess students are suitably qualified).</a:t>
            </a:r>
          </a:p>
          <a:p>
            <a:r>
              <a:rPr lang="en-GB" dirty="0"/>
              <a:t>5.	Curricula and assessment (Must meet NMC Standards and specific EU requirements)</a:t>
            </a:r>
          </a:p>
          <a:p>
            <a:r>
              <a:rPr lang="en-GB" dirty="0"/>
              <a:t>Part 2</a:t>
            </a:r>
          </a:p>
          <a:p>
            <a:r>
              <a:rPr lang="en-GB" dirty="0"/>
              <a:t>SSSA (Standards for Student Supervision and Assessment) – these standards will replace the current </a:t>
            </a:r>
            <a:r>
              <a:rPr lang="en-GB" dirty="0" err="1"/>
              <a:t>SLAiP</a:t>
            </a:r>
            <a:r>
              <a:rPr lang="en-GB" dirty="0"/>
              <a:t> mentorship standards (These will be discussed in more detail throughout this update) and apply</a:t>
            </a:r>
            <a:r>
              <a:rPr lang="en-GB" baseline="0" dirty="0"/>
              <a:t> to all nursing and midwifery standards</a:t>
            </a:r>
            <a:endParaRPr lang="en-GB" dirty="0"/>
          </a:p>
          <a:p>
            <a:endParaRPr lang="en-GB" dirty="0"/>
          </a:p>
          <a:p>
            <a:r>
              <a:rPr lang="en-GB" dirty="0"/>
              <a:t>Part 3: each individual programme will have their</a:t>
            </a:r>
            <a:r>
              <a:rPr lang="en-GB" baseline="0" dirty="0"/>
              <a:t> own programme standards- three are currently published in the new format Pre registration nursing, prescribing and nursing associate</a:t>
            </a:r>
            <a:endParaRPr lang="en-GB" dirty="0"/>
          </a:p>
          <a:p>
            <a:r>
              <a:rPr lang="en-GB" dirty="0"/>
              <a:t> (The midwifery, return to practice and SCPHN standards will be available in 2020).  Explain that for the purposes of the updates we will primarily be focusing on Part 2 SSSA and the Future Nurse Standards and to access the NMC website for further information on Part 3 standards. </a:t>
            </a:r>
          </a:p>
          <a:p>
            <a:endParaRPr lang="en-GB" dirty="0"/>
          </a:p>
          <a:p>
            <a:r>
              <a:rPr lang="en-GB" dirty="0"/>
              <a:t>Standards of Proficiency: next slide</a:t>
            </a:r>
          </a:p>
        </p:txBody>
      </p:sp>
      <p:sp>
        <p:nvSpPr>
          <p:cNvPr id="4" name="Slide Number Placeholder 3"/>
          <p:cNvSpPr>
            <a:spLocks noGrp="1"/>
          </p:cNvSpPr>
          <p:nvPr>
            <p:ph type="sldNum" sz="quarter" idx="10"/>
          </p:nvPr>
        </p:nvSpPr>
        <p:spPr/>
        <p:txBody>
          <a:bodyPr/>
          <a:lstStyle/>
          <a:p>
            <a:fld id="{7BFD3544-2D60-4F6A-8408-B72EB2670500}" type="slidenum">
              <a:rPr lang="en-GB" smtClean="0"/>
              <a:t>4</a:t>
            </a:fld>
            <a:endParaRPr lang="en-GB"/>
          </a:p>
        </p:txBody>
      </p:sp>
    </p:spTree>
    <p:extLst>
      <p:ext uri="{BB962C8B-B14F-4D97-AF65-F5344CB8AC3E}">
        <p14:creationId xmlns:p14="http://schemas.microsoft.com/office/powerpoint/2010/main" val="234781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Alongside these 3 parts the NMC</a:t>
            </a:r>
            <a:r>
              <a:rPr lang="en-GB" baseline="0" dirty="0"/>
              <a:t> have also published standards for proficiencies- again three are published pre registration nursing, nursing associate and prescribing, and others are in development</a:t>
            </a:r>
          </a:p>
          <a:p>
            <a:endParaRPr lang="en-GB" baseline="0" dirty="0"/>
          </a:p>
          <a:p>
            <a:r>
              <a:rPr lang="en-GB" baseline="0" dirty="0"/>
              <a:t>These focus on core content of the programme</a:t>
            </a:r>
          </a:p>
          <a:p>
            <a:r>
              <a:rPr lang="en-GB" baseline="0" dirty="0"/>
              <a:t>For example pre registration nursing has seven platforms- </a:t>
            </a:r>
            <a:r>
              <a:rPr lang="en-GB" sz="1200" b="1" i="0" u="none" strike="noStrike" kern="1200" baseline="0" dirty="0">
                <a:solidFill>
                  <a:schemeClr val="tx1"/>
                </a:solidFill>
                <a:latin typeface="+mn-lt"/>
                <a:ea typeface="+mn-ea"/>
                <a:cs typeface="+mn-cs"/>
              </a:rPr>
              <a:t>The platforms are:</a:t>
            </a:r>
            <a:endParaRPr lang="en-GB" sz="1200" b="0" i="0" u="none" strike="noStrike" kern="1200" baseline="0" dirty="0">
              <a:solidFill>
                <a:schemeClr val="tx1"/>
              </a:solidFill>
              <a:latin typeface="+mn-lt"/>
              <a:ea typeface="+mn-ea"/>
              <a:cs typeface="+mn-cs"/>
            </a:endParaRPr>
          </a:p>
          <a:p>
            <a:r>
              <a:rPr lang="en-GB" sz="1200" b="0" i="0" u="sng" strike="noStrike" kern="1200" baseline="0" dirty="0">
                <a:solidFill>
                  <a:schemeClr val="tx1"/>
                </a:solidFill>
                <a:latin typeface="+mn-lt"/>
                <a:ea typeface="+mn-ea"/>
                <a:cs typeface="+mn-cs"/>
              </a:rPr>
              <a:t>Being an accountable professional</a:t>
            </a:r>
            <a:endParaRPr lang="en-GB" sz="1200" b="0" i="0" u="none" strike="noStrike" kern="1200" baseline="0" dirty="0">
              <a:solidFill>
                <a:schemeClr val="tx1"/>
              </a:solidFill>
              <a:latin typeface="+mn-lt"/>
              <a:ea typeface="+mn-ea"/>
              <a:cs typeface="+mn-cs"/>
            </a:endParaRPr>
          </a:p>
          <a:p>
            <a:r>
              <a:rPr lang="en-US" sz="1200" b="0" i="0" u="sng" strike="noStrike" kern="1200" baseline="0" dirty="0">
                <a:solidFill>
                  <a:schemeClr val="tx1"/>
                </a:solidFill>
                <a:latin typeface="+mn-lt"/>
                <a:ea typeface="+mn-ea"/>
                <a:cs typeface="+mn-cs"/>
              </a:rPr>
              <a:t>Promoting health and preventing ill health</a:t>
            </a:r>
            <a:endParaRPr lang="en-US" sz="1200" b="0" i="0" u="none" strike="noStrike" kern="1200" baseline="0" dirty="0">
              <a:solidFill>
                <a:schemeClr val="tx1"/>
              </a:solidFill>
              <a:latin typeface="+mn-lt"/>
              <a:ea typeface="+mn-ea"/>
              <a:cs typeface="+mn-cs"/>
            </a:endParaRPr>
          </a:p>
          <a:p>
            <a:r>
              <a:rPr lang="en-US" sz="1200" b="0" i="0" u="sng" strike="noStrike" kern="1200" baseline="0" dirty="0">
                <a:solidFill>
                  <a:schemeClr val="tx1"/>
                </a:solidFill>
                <a:latin typeface="+mn-lt"/>
                <a:ea typeface="+mn-ea"/>
                <a:cs typeface="+mn-cs"/>
              </a:rPr>
              <a:t>Assessing needs and planning care</a:t>
            </a:r>
            <a:endParaRPr lang="en-US" sz="1200" b="0" i="0" u="none" strike="noStrike" kern="1200" baseline="0" dirty="0">
              <a:solidFill>
                <a:schemeClr val="tx1"/>
              </a:solidFill>
              <a:latin typeface="+mn-lt"/>
              <a:ea typeface="+mn-ea"/>
              <a:cs typeface="+mn-cs"/>
            </a:endParaRPr>
          </a:p>
          <a:p>
            <a:r>
              <a:rPr lang="en-GB" sz="1200" b="0" i="0" u="sng" strike="noStrike" kern="1200" baseline="0" dirty="0">
                <a:solidFill>
                  <a:schemeClr val="tx1"/>
                </a:solidFill>
                <a:latin typeface="+mn-lt"/>
                <a:ea typeface="+mn-ea"/>
                <a:cs typeface="+mn-cs"/>
              </a:rPr>
              <a:t>Providing and evaluating care</a:t>
            </a:r>
            <a:endParaRPr lang="en-GB" sz="1200" b="0" i="0" u="none" strike="noStrike" kern="1200" baseline="0" dirty="0">
              <a:solidFill>
                <a:schemeClr val="tx1"/>
              </a:solidFill>
              <a:latin typeface="+mn-lt"/>
              <a:ea typeface="+mn-ea"/>
              <a:cs typeface="+mn-cs"/>
            </a:endParaRPr>
          </a:p>
          <a:p>
            <a:r>
              <a:rPr lang="en-US" sz="1200" b="0" i="0" u="sng" strike="noStrike" kern="1200" baseline="0" dirty="0">
                <a:solidFill>
                  <a:schemeClr val="tx1"/>
                </a:solidFill>
                <a:latin typeface="+mn-lt"/>
                <a:ea typeface="+mn-ea"/>
                <a:cs typeface="+mn-cs"/>
              </a:rPr>
              <a:t>Leading and managing nursing care and working in teams</a:t>
            </a:r>
            <a:endParaRPr lang="en-US" sz="1200" b="0" i="0" u="none" strike="noStrike" kern="1200" baseline="0" dirty="0">
              <a:solidFill>
                <a:schemeClr val="tx1"/>
              </a:solidFill>
              <a:latin typeface="+mn-lt"/>
              <a:ea typeface="+mn-ea"/>
              <a:cs typeface="+mn-cs"/>
            </a:endParaRPr>
          </a:p>
          <a:p>
            <a:r>
              <a:rPr lang="en-US" sz="1200" b="0" i="0" u="sng" strike="noStrike" kern="1200" baseline="0" dirty="0">
                <a:solidFill>
                  <a:schemeClr val="tx1"/>
                </a:solidFill>
                <a:latin typeface="+mn-lt"/>
                <a:ea typeface="+mn-ea"/>
                <a:cs typeface="+mn-cs"/>
              </a:rPr>
              <a:t>Improving safety and quality of care</a:t>
            </a:r>
            <a:endParaRPr lang="en-US" sz="1200" b="0" i="0" u="none" strike="noStrike" kern="1200" baseline="0" dirty="0">
              <a:solidFill>
                <a:schemeClr val="tx1"/>
              </a:solidFill>
              <a:latin typeface="+mn-lt"/>
              <a:ea typeface="+mn-ea"/>
              <a:cs typeface="+mn-cs"/>
            </a:endParaRPr>
          </a:p>
          <a:p>
            <a:r>
              <a:rPr lang="en-GB" sz="1200" b="0" i="0" u="sng" strike="noStrike" kern="1200" baseline="0" dirty="0">
                <a:solidFill>
                  <a:schemeClr val="tx1"/>
                </a:solidFill>
                <a:latin typeface="+mn-lt"/>
                <a:ea typeface="+mn-ea"/>
                <a:cs typeface="+mn-cs"/>
              </a:rPr>
              <a:t>Coordinating care</a:t>
            </a:r>
            <a:endParaRPr lang="en-GB" sz="1200" b="0" i="0" u="none" strike="noStrike" kern="1200" baseline="0" dirty="0">
              <a:solidFill>
                <a:schemeClr val="tx1"/>
              </a:solidFill>
              <a:latin typeface="+mn-lt"/>
              <a:ea typeface="+mn-ea"/>
              <a:cs typeface="+mn-cs"/>
            </a:endParaRPr>
          </a:p>
          <a:p>
            <a:r>
              <a:rPr lang="en-GB" dirty="0"/>
              <a:t>And there are two annexes that focus on skills communication and nursing procedures</a:t>
            </a:r>
          </a:p>
          <a:p>
            <a:endParaRPr lang="en-GB" dirty="0"/>
          </a:p>
          <a:p>
            <a:r>
              <a:rPr lang="en-GB" dirty="0"/>
              <a:t>The Nursing Associate programme has six platforms</a:t>
            </a:r>
          </a:p>
          <a:p>
            <a:r>
              <a:rPr lang="en-US" sz="1200" b="1" i="0" u="none" strike="noStrike" kern="1200" baseline="0" dirty="0">
                <a:solidFill>
                  <a:schemeClr val="tx1"/>
                </a:solidFill>
                <a:latin typeface="+mn-lt"/>
                <a:ea typeface="+mn-ea"/>
                <a:cs typeface="+mn-cs"/>
              </a:rPr>
              <a:t>Being an accountable professional </a:t>
            </a:r>
          </a:p>
          <a:p>
            <a:r>
              <a:rPr lang="en-US" sz="1200" b="1" i="0" u="none" strike="noStrike" kern="1200" baseline="0" dirty="0">
                <a:solidFill>
                  <a:schemeClr val="tx1"/>
                </a:solidFill>
                <a:latin typeface="+mn-lt"/>
                <a:ea typeface="+mn-ea"/>
                <a:cs typeface="+mn-cs"/>
              </a:rPr>
              <a:t>Promoting health and preventing ill health </a:t>
            </a:r>
          </a:p>
          <a:p>
            <a:r>
              <a:rPr lang="en-US" sz="1200" b="1" i="0" u="none" strike="noStrike" kern="1200" baseline="0" dirty="0">
                <a:solidFill>
                  <a:schemeClr val="tx1"/>
                </a:solidFill>
                <a:latin typeface="+mn-lt"/>
                <a:ea typeface="+mn-ea"/>
                <a:cs typeface="+mn-cs"/>
              </a:rPr>
              <a:t>Provide and monitor care </a:t>
            </a:r>
          </a:p>
          <a:p>
            <a:r>
              <a:rPr lang="en-GB" sz="1200" b="1" i="0" u="none" strike="noStrike" kern="1200" baseline="0" dirty="0">
                <a:solidFill>
                  <a:schemeClr val="tx1"/>
                </a:solidFill>
                <a:latin typeface="+mn-lt"/>
                <a:ea typeface="+mn-ea"/>
                <a:cs typeface="+mn-cs"/>
              </a:rPr>
              <a:t>Working in teams </a:t>
            </a:r>
          </a:p>
          <a:p>
            <a:r>
              <a:rPr lang="en-US" sz="1200" b="1" i="0" u="none" strike="noStrike" kern="1200" baseline="0" dirty="0">
                <a:solidFill>
                  <a:schemeClr val="tx1"/>
                </a:solidFill>
                <a:latin typeface="+mn-lt"/>
                <a:ea typeface="+mn-ea"/>
                <a:cs typeface="+mn-cs"/>
              </a:rPr>
              <a:t>Improving safety and quality of care </a:t>
            </a:r>
          </a:p>
          <a:p>
            <a:r>
              <a:rPr lang="en-US" sz="1200" b="1" i="0" u="none" strike="noStrike" kern="1200" baseline="0" dirty="0">
                <a:solidFill>
                  <a:schemeClr val="tx1"/>
                </a:solidFill>
                <a:latin typeface="+mn-lt"/>
                <a:ea typeface="+mn-ea"/>
                <a:cs typeface="+mn-cs"/>
              </a:rPr>
              <a:t>Contributing to integrated care </a:t>
            </a:r>
          </a:p>
          <a:p>
            <a:r>
              <a:rPr lang="en-US" sz="1200" b="1" i="0" u="none" strike="noStrike" kern="1200" baseline="0" dirty="0">
                <a:solidFill>
                  <a:schemeClr val="tx1"/>
                </a:solidFill>
                <a:latin typeface="+mn-lt"/>
                <a:ea typeface="+mn-ea"/>
                <a:cs typeface="+mn-cs"/>
              </a:rPr>
              <a:t>Communication and relationship management skills  and Procedures to be undertaken by the nursing associate</a:t>
            </a:r>
            <a:endParaRPr lang="en-GB" dirty="0"/>
          </a:p>
          <a:p>
            <a:endParaRPr lang="en-GB" dirty="0"/>
          </a:p>
          <a:p>
            <a:r>
              <a:rPr lang="en-US" dirty="0"/>
              <a:t>The competency framework for prescribers  sets out what the professionals on the</a:t>
            </a:r>
            <a:r>
              <a:rPr lang="en-US" baseline="0" dirty="0"/>
              <a:t> NMC</a:t>
            </a:r>
            <a:r>
              <a:rPr lang="en-US" dirty="0"/>
              <a:t> register need to know and be able to do by the time they register their prescribing qualification with the NMC. The requirements of the competency framework will be the standards the NMC consider safe and effective prescribing practice for all prescribers on the register</a:t>
            </a:r>
            <a:endParaRPr lang="en-GB" dirty="0"/>
          </a:p>
        </p:txBody>
      </p:sp>
      <p:sp>
        <p:nvSpPr>
          <p:cNvPr id="4" name="Slide Number Placeholder 3"/>
          <p:cNvSpPr>
            <a:spLocks noGrp="1"/>
          </p:cNvSpPr>
          <p:nvPr>
            <p:ph type="sldNum" sz="quarter" idx="10"/>
          </p:nvPr>
        </p:nvSpPr>
        <p:spPr/>
        <p:txBody>
          <a:bodyPr/>
          <a:lstStyle/>
          <a:p>
            <a:fld id="{7BFD3544-2D60-4F6A-8408-B72EB2670500}" type="slidenum">
              <a:rPr lang="en-GB" smtClean="0"/>
              <a:t>5</a:t>
            </a:fld>
            <a:endParaRPr lang="en-GB"/>
          </a:p>
        </p:txBody>
      </p:sp>
    </p:spTree>
    <p:extLst>
      <p:ext uri="{BB962C8B-B14F-4D97-AF65-F5344CB8AC3E}">
        <p14:creationId xmlns:p14="http://schemas.microsoft.com/office/powerpoint/2010/main" val="338384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Standards of Proficiency:</a:t>
            </a:r>
          </a:p>
          <a:p>
            <a:r>
              <a:rPr lang="en-GB" dirty="0"/>
              <a:t>All fields (Handouts) 7 Platforms – (12-20 outcomes in each) </a:t>
            </a:r>
          </a:p>
          <a:p>
            <a:r>
              <a:rPr lang="en-GB" dirty="0"/>
              <a:t>1. Being an accountable professional </a:t>
            </a:r>
          </a:p>
          <a:p>
            <a:r>
              <a:rPr lang="en-GB" dirty="0"/>
              <a:t>2. Promoting health and preventing ill health </a:t>
            </a:r>
          </a:p>
          <a:p>
            <a:r>
              <a:rPr lang="en-GB" dirty="0"/>
              <a:t>3. Assessing needs and planning care</a:t>
            </a:r>
          </a:p>
          <a:p>
            <a:r>
              <a:rPr lang="en-GB" dirty="0"/>
              <a:t>4. Providing and evaluating care</a:t>
            </a:r>
          </a:p>
          <a:p>
            <a:r>
              <a:rPr lang="en-GB" dirty="0"/>
              <a:t>5. Leading and managing nursing care and working in teams</a:t>
            </a:r>
          </a:p>
          <a:p>
            <a:r>
              <a:rPr lang="en-GB" dirty="0"/>
              <a:t>6. Improving safety and quality of care </a:t>
            </a:r>
          </a:p>
          <a:p>
            <a:r>
              <a:rPr lang="en-GB" dirty="0"/>
              <a:t>7. Coordinating care</a:t>
            </a:r>
          </a:p>
          <a:p>
            <a:endParaRPr lang="en-GB" dirty="0"/>
          </a:p>
          <a:p>
            <a:endParaRPr lang="en-GB" dirty="0"/>
          </a:p>
          <a:p>
            <a:r>
              <a:rPr lang="en-GB" dirty="0"/>
              <a:t>Annexes:</a:t>
            </a:r>
          </a:p>
          <a:p>
            <a:r>
              <a:rPr lang="en-GB" dirty="0"/>
              <a:t>Annexe A: Communication and relationship management skills</a:t>
            </a:r>
          </a:p>
          <a:p>
            <a:r>
              <a:rPr lang="en-GB" dirty="0"/>
              <a:t>Annexe B: Nursing procedures</a:t>
            </a:r>
          </a:p>
          <a:p>
            <a:endParaRPr lang="en-GB" dirty="0"/>
          </a:p>
          <a:p>
            <a:endParaRPr lang="en-GB" dirty="0"/>
          </a:p>
        </p:txBody>
      </p:sp>
      <p:sp>
        <p:nvSpPr>
          <p:cNvPr id="4" name="Slide Number Placeholder 3"/>
          <p:cNvSpPr>
            <a:spLocks noGrp="1"/>
          </p:cNvSpPr>
          <p:nvPr>
            <p:ph type="sldNum" sz="quarter" idx="10"/>
          </p:nvPr>
        </p:nvSpPr>
        <p:spPr/>
        <p:txBody>
          <a:bodyPr/>
          <a:lstStyle/>
          <a:p>
            <a:fld id="{7BFD3544-2D60-4F6A-8408-B72EB2670500}" type="slidenum">
              <a:rPr lang="en-GB" smtClean="0"/>
              <a:t>6</a:t>
            </a:fld>
            <a:endParaRPr lang="en-GB"/>
          </a:p>
        </p:txBody>
      </p:sp>
    </p:spTree>
    <p:extLst>
      <p:ext uri="{BB962C8B-B14F-4D97-AF65-F5344CB8AC3E}">
        <p14:creationId xmlns:p14="http://schemas.microsoft.com/office/powerpoint/2010/main" val="4107220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introduced the standards of proficiency discuss how in the real world of practice students will engage in  learning. e.g. observation, having a go, Consider how students can learn from and with, service user reflection.</a:t>
            </a:r>
          </a:p>
          <a:p>
            <a:r>
              <a:rPr lang="en-GB" dirty="0"/>
              <a:t> </a:t>
            </a:r>
          </a:p>
          <a:p>
            <a:r>
              <a:rPr lang="en-GB" dirty="0"/>
              <a:t>How might supervisors work with students. How might this be planned, documented and contribute to the student assessment.</a:t>
            </a:r>
          </a:p>
          <a:p>
            <a:endParaRPr lang="en-GB" dirty="0"/>
          </a:p>
          <a:p>
            <a:r>
              <a:rPr lang="en-GB" dirty="0"/>
              <a:t>Think of ‘level’ of learning and experience, this is a very practical person-centred approach. </a:t>
            </a:r>
          </a:p>
          <a:p>
            <a:endParaRPr lang="en-GB" dirty="0"/>
          </a:p>
          <a:p>
            <a:endParaRPr lang="en-GB" dirty="0"/>
          </a:p>
          <a:p>
            <a:endParaRPr lang="en-GB" dirty="0"/>
          </a:p>
          <a:p>
            <a:r>
              <a:rPr lang="en-GB" dirty="0"/>
              <a:t>Remember: you can be both a supervisor and an assessor in practice, but not both to the same student</a:t>
            </a:r>
          </a:p>
        </p:txBody>
      </p:sp>
      <p:sp>
        <p:nvSpPr>
          <p:cNvPr id="4" name="Slide Number Placeholder 3"/>
          <p:cNvSpPr>
            <a:spLocks noGrp="1"/>
          </p:cNvSpPr>
          <p:nvPr>
            <p:ph type="sldNum" sz="quarter" idx="10"/>
          </p:nvPr>
        </p:nvSpPr>
        <p:spPr/>
        <p:txBody>
          <a:bodyPr/>
          <a:lstStyle/>
          <a:p>
            <a:fld id="{7BFD3544-2D60-4F6A-8408-B72EB2670500}" type="slidenum">
              <a:rPr lang="en-GB" smtClean="0"/>
              <a:t>7</a:t>
            </a:fld>
            <a:endParaRPr lang="en-GB"/>
          </a:p>
        </p:txBody>
      </p:sp>
    </p:spTree>
    <p:extLst>
      <p:ext uri="{BB962C8B-B14F-4D97-AF65-F5344CB8AC3E}">
        <p14:creationId xmlns:p14="http://schemas.microsoft.com/office/powerpoint/2010/main" val="3712076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The picture of the document is a hyperlink</a:t>
            </a:r>
          </a:p>
          <a:p>
            <a:r>
              <a:rPr lang="en-GB" dirty="0"/>
              <a:t>Discuss the Nursing Associate role and encourage practitioners to access the NMC website</a:t>
            </a:r>
          </a:p>
          <a:p>
            <a:endParaRPr lang="en-GB" dirty="0"/>
          </a:p>
          <a:p>
            <a:r>
              <a:rPr lang="en-GB" dirty="0"/>
              <a:t>The standards of proficiency presented here represent the standards of knowledge and skills that a nursing associate will need to meet in order to be considered</a:t>
            </a:r>
          </a:p>
          <a:p>
            <a:r>
              <a:rPr lang="en-GB" dirty="0"/>
              <a:t>by the NMC as capable of safe and effective nursing associate practice. These standards have been designed to apply across all health and care settings</a:t>
            </a:r>
          </a:p>
        </p:txBody>
      </p:sp>
      <p:sp>
        <p:nvSpPr>
          <p:cNvPr id="4" name="Slide Number Placeholder 3"/>
          <p:cNvSpPr>
            <a:spLocks noGrp="1"/>
          </p:cNvSpPr>
          <p:nvPr>
            <p:ph type="sldNum" sz="quarter" idx="10"/>
          </p:nvPr>
        </p:nvSpPr>
        <p:spPr/>
        <p:txBody>
          <a:bodyPr/>
          <a:lstStyle/>
          <a:p>
            <a:fld id="{7BFD3544-2D60-4F6A-8408-B72EB2670500}" type="slidenum">
              <a:rPr lang="en-GB" smtClean="0"/>
              <a:t>8</a:t>
            </a:fld>
            <a:endParaRPr lang="en-GB"/>
          </a:p>
        </p:txBody>
      </p:sp>
    </p:spTree>
    <p:extLst>
      <p:ext uri="{BB962C8B-B14F-4D97-AF65-F5344CB8AC3E}">
        <p14:creationId xmlns:p14="http://schemas.microsoft.com/office/powerpoint/2010/main" val="2683149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NMC</a:t>
            </a:r>
            <a:r>
              <a:rPr lang="en-US" baseline="0"/>
              <a:t> have</a:t>
            </a:r>
            <a:r>
              <a:rPr lang="en-US"/>
              <a:t> adopted the Royal Pharmaceutical Society’s Prescribing Competency Framework as their standards of competency for prescribing practice</a:t>
            </a:r>
          </a:p>
          <a:p>
            <a:endParaRPr lang="en-US" dirty="0"/>
          </a:p>
          <a:p>
            <a:endParaRPr lang="en-US" dirty="0"/>
          </a:p>
          <a:p>
            <a:r>
              <a:rPr lang="en-US" dirty="0"/>
              <a:t>From 28 January 2019, all prescribing </a:t>
            </a:r>
            <a:r>
              <a:rPr lang="en-US" dirty="0" err="1"/>
              <a:t>programmes</a:t>
            </a:r>
            <a:r>
              <a:rPr lang="en-US" dirty="0"/>
              <a:t> approved under our new standards for prescribing </a:t>
            </a:r>
            <a:r>
              <a:rPr lang="en-US" dirty="0" err="1"/>
              <a:t>programmes</a:t>
            </a:r>
            <a:r>
              <a:rPr lang="en-US" dirty="0"/>
              <a:t> must deliver outcomes which meet the requirements of the Royal Pharmaceutical Society’s Prescribing Competency Framework.</a:t>
            </a:r>
          </a:p>
          <a:p>
            <a:endParaRPr lang="en-US" dirty="0"/>
          </a:p>
          <a:p>
            <a:r>
              <a:rPr lang="en-US" dirty="0"/>
              <a:t>This competency framework sets out what the professionals on our register need to know and be able to do by the time they register their prescribing qualification with us. The requirements of the competency framework will be the standards we consider safe and effective prescribing practice for all prescribers on our register.</a:t>
            </a:r>
          </a:p>
          <a:p>
            <a:endParaRPr lang="en-GB"/>
          </a:p>
          <a:p>
            <a:r>
              <a:rPr lang="en-US"/>
              <a:t>competencies 1-6 reflecting the consultation and competencies 7 – 10 the governance around the consultation</a:t>
            </a:r>
            <a:endParaRPr lang="en-GB"/>
          </a:p>
        </p:txBody>
      </p:sp>
      <p:sp>
        <p:nvSpPr>
          <p:cNvPr id="4" name="Slide Number Placeholder 3"/>
          <p:cNvSpPr>
            <a:spLocks noGrp="1"/>
          </p:cNvSpPr>
          <p:nvPr>
            <p:ph type="sldNum" sz="quarter" idx="10"/>
          </p:nvPr>
        </p:nvSpPr>
        <p:spPr/>
        <p:txBody>
          <a:bodyPr/>
          <a:lstStyle/>
          <a:p>
            <a:fld id="{7BFD3544-2D60-4F6A-8408-B72EB2670500}" type="slidenum">
              <a:rPr lang="en-GB" smtClean="0"/>
              <a:t>10</a:t>
            </a:fld>
            <a:endParaRPr lang="en-GB"/>
          </a:p>
        </p:txBody>
      </p:sp>
    </p:spTree>
    <p:extLst>
      <p:ext uri="{BB962C8B-B14F-4D97-AF65-F5344CB8AC3E}">
        <p14:creationId xmlns:p14="http://schemas.microsoft.com/office/powerpoint/2010/main" val="3261532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1E60E-3FB3-4292-9598-B0587240BB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88EF61D-3C09-4295-912A-C349EC34C7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7FF01DC-07E8-4E43-BE66-DE81920A88A3}"/>
              </a:ext>
            </a:extLst>
          </p:cNvPr>
          <p:cNvSpPr>
            <a:spLocks noGrp="1"/>
          </p:cNvSpPr>
          <p:nvPr>
            <p:ph type="dt" sz="half" idx="10"/>
          </p:nvPr>
        </p:nvSpPr>
        <p:spPr/>
        <p:txBody>
          <a:bodyPr/>
          <a:lstStyle/>
          <a:p>
            <a:r>
              <a:rPr lang="en-GB"/>
              <a:t>26/02/2019</a:t>
            </a:r>
          </a:p>
        </p:txBody>
      </p:sp>
      <p:sp>
        <p:nvSpPr>
          <p:cNvPr id="5" name="Footer Placeholder 4">
            <a:extLst>
              <a:ext uri="{FF2B5EF4-FFF2-40B4-BE49-F238E27FC236}">
                <a16:creationId xmlns:a16="http://schemas.microsoft.com/office/drawing/2014/main" id="{8722F110-E9BC-475B-92C8-41AF6B515275}"/>
              </a:ext>
            </a:extLst>
          </p:cNvPr>
          <p:cNvSpPr>
            <a:spLocks noGrp="1"/>
          </p:cNvSpPr>
          <p:nvPr>
            <p:ph type="ftr" sz="quarter" idx="11"/>
          </p:nvPr>
        </p:nvSpPr>
        <p:spPr/>
        <p:txBody>
          <a:bodyPr/>
          <a:lstStyle/>
          <a:p>
            <a:r>
              <a:rPr lang="en-US"/>
              <a:t>Cheshire and Merseyside Consortium 2019 V.3</a:t>
            </a:r>
            <a:endParaRPr lang="en-GB"/>
          </a:p>
        </p:txBody>
      </p:sp>
      <p:sp>
        <p:nvSpPr>
          <p:cNvPr id="6" name="Slide Number Placeholder 5">
            <a:extLst>
              <a:ext uri="{FF2B5EF4-FFF2-40B4-BE49-F238E27FC236}">
                <a16:creationId xmlns:a16="http://schemas.microsoft.com/office/drawing/2014/main" id="{115A2D42-3003-48D4-A06A-5E3E4A4F4526}"/>
              </a:ext>
            </a:extLst>
          </p:cNvPr>
          <p:cNvSpPr>
            <a:spLocks noGrp="1"/>
          </p:cNvSpPr>
          <p:nvPr>
            <p:ph type="sldNum" sz="quarter" idx="12"/>
          </p:nvPr>
        </p:nvSpPr>
        <p:spPr/>
        <p:txBody>
          <a:bodyPr/>
          <a:lstStyle/>
          <a:p>
            <a:fld id="{23A6B909-4904-40AF-9BB8-2176FEC11189}" type="slidenum">
              <a:rPr lang="en-GB" smtClean="0"/>
              <a:t>‹#›</a:t>
            </a:fld>
            <a:endParaRPr lang="en-GB"/>
          </a:p>
        </p:txBody>
      </p:sp>
    </p:spTree>
    <p:extLst>
      <p:ext uri="{BB962C8B-B14F-4D97-AF65-F5344CB8AC3E}">
        <p14:creationId xmlns:p14="http://schemas.microsoft.com/office/powerpoint/2010/main" val="3571233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63AE-D7CA-49D3-8E42-75084F27177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14B9A4-9CE6-42A9-B2B7-76AC71C14A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BB17D4-4970-46A7-9F4C-5080C48272BD}"/>
              </a:ext>
            </a:extLst>
          </p:cNvPr>
          <p:cNvSpPr>
            <a:spLocks noGrp="1"/>
          </p:cNvSpPr>
          <p:nvPr>
            <p:ph type="dt" sz="half" idx="10"/>
          </p:nvPr>
        </p:nvSpPr>
        <p:spPr/>
        <p:txBody>
          <a:bodyPr/>
          <a:lstStyle/>
          <a:p>
            <a:r>
              <a:rPr lang="en-GB"/>
              <a:t>26/02/2019</a:t>
            </a:r>
          </a:p>
        </p:txBody>
      </p:sp>
      <p:sp>
        <p:nvSpPr>
          <p:cNvPr id="5" name="Footer Placeholder 4">
            <a:extLst>
              <a:ext uri="{FF2B5EF4-FFF2-40B4-BE49-F238E27FC236}">
                <a16:creationId xmlns:a16="http://schemas.microsoft.com/office/drawing/2014/main" id="{EAC78116-CB94-4515-BB5B-D6FC01AF43FD}"/>
              </a:ext>
            </a:extLst>
          </p:cNvPr>
          <p:cNvSpPr>
            <a:spLocks noGrp="1"/>
          </p:cNvSpPr>
          <p:nvPr>
            <p:ph type="ftr" sz="quarter" idx="11"/>
          </p:nvPr>
        </p:nvSpPr>
        <p:spPr/>
        <p:txBody>
          <a:bodyPr/>
          <a:lstStyle/>
          <a:p>
            <a:r>
              <a:rPr lang="en-US"/>
              <a:t>Cheshire and Merseyside Consortium 2019 V.3</a:t>
            </a:r>
            <a:endParaRPr lang="en-GB"/>
          </a:p>
        </p:txBody>
      </p:sp>
      <p:sp>
        <p:nvSpPr>
          <p:cNvPr id="6" name="Slide Number Placeholder 5">
            <a:extLst>
              <a:ext uri="{FF2B5EF4-FFF2-40B4-BE49-F238E27FC236}">
                <a16:creationId xmlns:a16="http://schemas.microsoft.com/office/drawing/2014/main" id="{48FD4FE5-D8A8-42F7-ACC1-501BEEA6567A}"/>
              </a:ext>
            </a:extLst>
          </p:cNvPr>
          <p:cNvSpPr>
            <a:spLocks noGrp="1"/>
          </p:cNvSpPr>
          <p:nvPr>
            <p:ph type="sldNum" sz="quarter" idx="12"/>
          </p:nvPr>
        </p:nvSpPr>
        <p:spPr/>
        <p:txBody>
          <a:bodyPr/>
          <a:lstStyle/>
          <a:p>
            <a:fld id="{23A6B909-4904-40AF-9BB8-2176FEC11189}" type="slidenum">
              <a:rPr lang="en-GB" smtClean="0"/>
              <a:t>‹#›</a:t>
            </a:fld>
            <a:endParaRPr lang="en-GB"/>
          </a:p>
        </p:txBody>
      </p:sp>
    </p:spTree>
    <p:extLst>
      <p:ext uri="{BB962C8B-B14F-4D97-AF65-F5344CB8AC3E}">
        <p14:creationId xmlns:p14="http://schemas.microsoft.com/office/powerpoint/2010/main" val="502292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180969-3B90-4CB8-8C43-CF1FD29F34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1963DC-32C4-4BE3-AC8C-70309333CFB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4AAB08-B0A8-4B4D-96CC-0D3D5B8D8587}"/>
              </a:ext>
            </a:extLst>
          </p:cNvPr>
          <p:cNvSpPr>
            <a:spLocks noGrp="1"/>
          </p:cNvSpPr>
          <p:nvPr>
            <p:ph type="dt" sz="half" idx="10"/>
          </p:nvPr>
        </p:nvSpPr>
        <p:spPr/>
        <p:txBody>
          <a:bodyPr/>
          <a:lstStyle/>
          <a:p>
            <a:r>
              <a:rPr lang="en-GB"/>
              <a:t>26/02/2019</a:t>
            </a:r>
          </a:p>
        </p:txBody>
      </p:sp>
      <p:sp>
        <p:nvSpPr>
          <p:cNvPr id="5" name="Footer Placeholder 4">
            <a:extLst>
              <a:ext uri="{FF2B5EF4-FFF2-40B4-BE49-F238E27FC236}">
                <a16:creationId xmlns:a16="http://schemas.microsoft.com/office/drawing/2014/main" id="{B88F918A-0ECB-47AD-928A-167536764D3D}"/>
              </a:ext>
            </a:extLst>
          </p:cNvPr>
          <p:cNvSpPr>
            <a:spLocks noGrp="1"/>
          </p:cNvSpPr>
          <p:nvPr>
            <p:ph type="ftr" sz="quarter" idx="11"/>
          </p:nvPr>
        </p:nvSpPr>
        <p:spPr/>
        <p:txBody>
          <a:bodyPr/>
          <a:lstStyle/>
          <a:p>
            <a:r>
              <a:rPr lang="en-US"/>
              <a:t>Cheshire and Merseyside Consortium 2019 V.3</a:t>
            </a:r>
            <a:endParaRPr lang="en-GB"/>
          </a:p>
        </p:txBody>
      </p:sp>
      <p:sp>
        <p:nvSpPr>
          <p:cNvPr id="6" name="Slide Number Placeholder 5">
            <a:extLst>
              <a:ext uri="{FF2B5EF4-FFF2-40B4-BE49-F238E27FC236}">
                <a16:creationId xmlns:a16="http://schemas.microsoft.com/office/drawing/2014/main" id="{2924CAD6-3E72-4FD5-97A5-5EC57D6BBE81}"/>
              </a:ext>
            </a:extLst>
          </p:cNvPr>
          <p:cNvSpPr>
            <a:spLocks noGrp="1"/>
          </p:cNvSpPr>
          <p:nvPr>
            <p:ph type="sldNum" sz="quarter" idx="12"/>
          </p:nvPr>
        </p:nvSpPr>
        <p:spPr/>
        <p:txBody>
          <a:bodyPr/>
          <a:lstStyle/>
          <a:p>
            <a:fld id="{23A6B909-4904-40AF-9BB8-2176FEC11189}" type="slidenum">
              <a:rPr lang="en-GB" smtClean="0"/>
              <a:t>‹#›</a:t>
            </a:fld>
            <a:endParaRPr lang="en-GB"/>
          </a:p>
        </p:txBody>
      </p:sp>
    </p:spTree>
    <p:extLst>
      <p:ext uri="{BB962C8B-B14F-4D97-AF65-F5344CB8AC3E}">
        <p14:creationId xmlns:p14="http://schemas.microsoft.com/office/powerpoint/2010/main" val="3889077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02F97-7386-4978-8A0F-CC380E579F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FAFC0E-EFC7-4725-9C15-544C8FDF22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E0250D-3DAA-4219-9124-32AA3E264F52}"/>
              </a:ext>
            </a:extLst>
          </p:cNvPr>
          <p:cNvSpPr>
            <a:spLocks noGrp="1"/>
          </p:cNvSpPr>
          <p:nvPr>
            <p:ph type="dt" sz="half" idx="10"/>
          </p:nvPr>
        </p:nvSpPr>
        <p:spPr/>
        <p:txBody>
          <a:bodyPr/>
          <a:lstStyle/>
          <a:p>
            <a:r>
              <a:rPr lang="en-GB"/>
              <a:t>26/02/2019</a:t>
            </a:r>
          </a:p>
        </p:txBody>
      </p:sp>
      <p:sp>
        <p:nvSpPr>
          <p:cNvPr id="5" name="Footer Placeholder 4">
            <a:extLst>
              <a:ext uri="{FF2B5EF4-FFF2-40B4-BE49-F238E27FC236}">
                <a16:creationId xmlns:a16="http://schemas.microsoft.com/office/drawing/2014/main" id="{57354151-40D2-419A-A2BA-2BEA1A20B63F}"/>
              </a:ext>
            </a:extLst>
          </p:cNvPr>
          <p:cNvSpPr>
            <a:spLocks noGrp="1"/>
          </p:cNvSpPr>
          <p:nvPr>
            <p:ph type="ftr" sz="quarter" idx="11"/>
          </p:nvPr>
        </p:nvSpPr>
        <p:spPr/>
        <p:txBody>
          <a:bodyPr/>
          <a:lstStyle/>
          <a:p>
            <a:r>
              <a:rPr lang="en-US"/>
              <a:t>Cheshire and Merseyside Consortium 2019 V.3</a:t>
            </a:r>
            <a:endParaRPr lang="en-GB"/>
          </a:p>
        </p:txBody>
      </p:sp>
      <p:sp>
        <p:nvSpPr>
          <p:cNvPr id="6" name="Slide Number Placeholder 5">
            <a:extLst>
              <a:ext uri="{FF2B5EF4-FFF2-40B4-BE49-F238E27FC236}">
                <a16:creationId xmlns:a16="http://schemas.microsoft.com/office/drawing/2014/main" id="{0099F0A5-0E9C-4CC1-B481-2BB064B7B7D0}"/>
              </a:ext>
            </a:extLst>
          </p:cNvPr>
          <p:cNvSpPr>
            <a:spLocks noGrp="1"/>
          </p:cNvSpPr>
          <p:nvPr>
            <p:ph type="sldNum" sz="quarter" idx="12"/>
          </p:nvPr>
        </p:nvSpPr>
        <p:spPr/>
        <p:txBody>
          <a:bodyPr/>
          <a:lstStyle/>
          <a:p>
            <a:fld id="{23A6B909-4904-40AF-9BB8-2176FEC11189}" type="slidenum">
              <a:rPr lang="en-GB" smtClean="0"/>
              <a:t>‹#›</a:t>
            </a:fld>
            <a:endParaRPr lang="en-GB"/>
          </a:p>
        </p:txBody>
      </p:sp>
    </p:spTree>
    <p:extLst>
      <p:ext uri="{BB962C8B-B14F-4D97-AF65-F5344CB8AC3E}">
        <p14:creationId xmlns:p14="http://schemas.microsoft.com/office/powerpoint/2010/main" val="3440989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77CFD-485E-4B27-8DD2-98F6583DD9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EACCB8E-9825-4D92-B68E-9425C731D3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6BF7905-10B4-46D4-99EE-036E83A8647B}"/>
              </a:ext>
            </a:extLst>
          </p:cNvPr>
          <p:cNvSpPr>
            <a:spLocks noGrp="1"/>
          </p:cNvSpPr>
          <p:nvPr>
            <p:ph type="dt" sz="half" idx="10"/>
          </p:nvPr>
        </p:nvSpPr>
        <p:spPr/>
        <p:txBody>
          <a:bodyPr/>
          <a:lstStyle/>
          <a:p>
            <a:r>
              <a:rPr lang="en-GB"/>
              <a:t>26/02/2019</a:t>
            </a:r>
          </a:p>
        </p:txBody>
      </p:sp>
      <p:sp>
        <p:nvSpPr>
          <p:cNvPr id="5" name="Footer Placeholder 4">
            <a:extLst>
              <a:ext uri="{FF2B5EF4-FFF2-40B4-BE49-F238E27FC236}">
                <a16:creationId xmlns:a16="http://schemas.microsoft.com/office/drawing/2014/main" id="{696C598B-FC58-4E71-ABFF-A12CD6C26701}"/>
              </a:ext>
            </a:extLst>
          </p:cNvPr>
          <p:cNvSpPr>
            <a:spLocks noGrp="1"/>
          </p:cNvSpPr>
          <p:nvPr>
            <p:ph type="ftr" sz="quarter" idx="11"/>
          </p:nvPr>
        </p:nvSpPr>
        <p:spPr/>
        <p:txBody>
          <a:bodyPr/>
          <a:lstStyle/>
          <a:p>
            <a:r>
              <a:rPr lang="en-US"/>
              <a:t>Cheshire and Merseyside Consortium 2019 V.3</a:t>
            </a:r>
            <a:endParaRPr lang="en-GB"/>
          </a:p>
        </p:txBody>
      </p:sp>
      <p:sp>
        <p:nvSpPr>
          <p:cNvPr id="6" name="Slide Number Placeholder 5">
            <a:extLst>
              <a:ext uri="{FF2B5EF4-FFF2-40B4-BE49-F238E27FC236}">
                <a16:creationId xmlns:a16="http://schemas.microsoft.com/office/drawing/2014/main" id="{D6FD0308-FFFA-466E-A7E4-7F0DF05AD3D8}"/>
              </a:ext>
            </a:extLst>
          </p:cNvPr>
          <p:cNvSpPr>
            <a:spLocks noGrp="1"/>
          </p:cNvSpPr>
          <p:nvPr>
            <p:ph type="sldNum" sz="quarter" idx="12"/>
          </p:nvPr>
        </p:nvSpPr>
        <p:spPr/>
        <p:txBody>
          <a:bodyPr/>
          <a:lstStyle/>
          <a:p>
            <a:fld id="{23A6B909-4904-40AF-9BB8-2176FEC11189}" type="slidenum">
              <a:rPr lang="en-GB" smtClean="0"/>
              <a:t>‹#›</a:t>
            </a:fld>
            <a:endParaRPr lang="en-GB"/>
          </a:p>
        </p:txBody>
      </p:sp>
    </p:spTree>
    <p:extLst>
      <p:ext uri="{BB962C8B-B14F-4D97-AF65-F5344CB8AC3E}">
        <p14:creationId xmlns:p14="http://schemas.microsoft.com/office/powerpoint/2010/main" val="298043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C12D-F09F-4088-B51A-C5EBB6EBD0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DCAA23-3D97-4456-8BEF-3B668F0AE9A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F3A976-69E1-4017-A7C9-C481BFD562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6B678BD-6E1B-467B-BF5A-1CC890C43F5D}"/>
              </a:ext>
            </a:extLst>
          </p:cNvPr>
          <p:cNvSpPr>
            <a:spLocks noGrp="1"/>
          </p:cNvSpPr>
          <p:nvPr>
            <p:ph type="dt" sz="half" idx="10"/>
          </p:nvPr>
        </p:nvSpPr>
        <p:spPr/>
        <p:txBody>
          <a:bodyPr/>
          <a:lstStyle/>
          <a:p>
            <a:r>
              <a:rPr lang="en-GB"/>
              <a:t>26/02/2019</a:t>
            </a:r>
          </a:p>
        </p:txBody>
      </p:sp>
      <p:sp>
        <p:nvSpPr>
          <p:cNvPr id="6" name="Footer Placeholder 5">
            <a:extLst>
              <a:ext uri="{FF2B5EF4-FFF2-40B4-BE49-F238E27FC236}">
                <a16:creationId xmlns:a16="http://schemas.microsoft.com/office/drawing/2014/main" id="{AB07A915-BA77-4BF9-896A-B1D86334FE8A}"/>
              </a:ext>
            </a:extLst>
          </p:cNvPr>
          <p:cNvSpPr>
            <a:spLocks noGrp="1"/>
          </p:cNvSpPr>
          <p:nvPr>
            <p:ph type="ftr" sz="quarter" idx="11"/>
          </p:nvPr>
        </p:nvSpPr>
        <p:spPr/>
        <p:txBody>
          <a:bodyPr/>
          <a:lstStyle/>
          <a:p>
            <a:r>
              <a:rPr lang="en-US"/>
              <a:t>Cheshire and Merseyside Consortium 2019 V.3</a:t>
            </a:r>
            <a:endParaRPr lang="en-GB"/>
          </a:p>
        </p:txBody>
      </p:sp>
      <p:sp>
        <p:nvSpPr>
          <p:cNvPr id="7" name="Slide Number Placeholder 6">
            <a:extLst>
              <a:ext uri="{FF2B5EF4-FFF2-40B4-BE49-F238E27FC236}">
                <a16:creationId xmlns:a16="http://schemas.microsoft.com/office/drawing/2014/main" id="{58759639-C8E3-4853-BBD5-D86649EEC96F}"/>
              </a:ext>
            </a:extLst>
          </p:cNvPr>
          <p:cNvSpPr>
            <a:spLocks noGrp="1"/>
          </p:cNvSpPr>
          <p:nvPr>
            <p:ph type="sldNum" sz="quarter" idx="12"/>
          </p:nvPr>
        </p:nvSpPr>
        <p:spPr/>
        <p:txBody>
          <a:bodyPr/>
          <a:lstStyle/>
          <a:p>
            <a:fld id="{23A6B909-4904-40AF-9BB8-2176FEC11189}" type="slidenum">
              <a:rPr lang="en-GB" smtClean="0"/>
              <a:t>‹#›</a:t>
            </a:fld>
            <a:endParaRPr lang="en-GB"/>
          </a:p>
        </p:txBody>
      </p:sp>
    </p:spTree>
    <p:extLst>
      <p:ext uri="{BB962C8B-B14F-4D97-AF65-F5344CB8AC3E}">
        <p14:creationId xmlns:p14="http://schemas.microsoft.com/office/powerpoint/2010/main" val="1569703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F0B13-30ED-4785-98C1-91E9EC0B49F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8BAB2F-8BB1-4BC1-8430-B6847E6332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18814C-3056-4E65-B9F4-21ECD2CB2C6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ECC515-7847-4980-B968-17555411A7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043032B-7BC7-4068-AC9A-A05DDEBED00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400B0E-E415-48BE-BD92-FC82A7D2A9C6}"/>
              </a:ext>
            </a:extLst>
          </p:cNvPr>
          <p:cNvSpPr>
            <a:spLocks noGrp="1"/>
          </p:cNvSpPr>
          <p:nvPr>
            <p:ph type="dt" sz="half" idx="10"/>
          </p:nvPr>
        </p:nvSpPr>
        <p:spPr/>
        <p:txBody>
          <a:bodyPr/>
          <a:lstStyle/>
          <a:p>
            <a:r>
              <a:rPr lang="en-GB"/>
              <a:t>26/02/2019</a:t>
            </a:r>
          </a:p>
        </p:txBody>
      </p:sp>
      <p:sp>
        <p:nvSpPr>
          <p:cNvPr id="8" name="Footer Placeholder 7">
            <a:extLst>
              <a:ext uri="{FF2B5EF4-FFF2-40B4-BE49-F238E27FC236}">
                <a16:creationId xmlns:a16="http://schemas.microsoft.com/office/drawing/2014/main" id="{B6B303A9-3DA5-4ADC-B9E0-B739DA6117E4}"/>
              </a:ext>
            </a:extLst>
          </p:cNvPr>
          <p:cNvSpPr>
            <a:spLocks noGrp="1"/>
          </p:cNvSpPr>
          <p:nvPr>
            <p:ph type="ftr" sz="quarter" idx="11"/>
          </p:nvPr>
        </p:nvSpPr>
        <p:spPr/>
        <p:txBody>
          <a:bodyPr/>
          <a:lstStyle/>
          <a:p>
            <a:r>
              <a:rPr lang="en-US"/>
              <a:t>Cheshire and Merseyside Consortium 2019 V.3</a:t>
            </a:r>
            <a:endParaRPr lang="en-GB"/>
          </a:p>
        </p:txBody>
      </p:sp>
      <p:sp>
        <p:nvSpPr>
          <p:cNvPr id="9" name="Slide Number Placeholder 8">
            <a:extLst>
              <a:ext uri="{FF2B5EF4-FFF2-40B4-BE49-F238E27FC236}">
                <a16:creationId xmlns:a16="http://schemas.microsoft.com/office/drawing/2014/main" id="{A1C581A2-A74D-4A1B-9810-8659E6F1F8EE}"/>
              </a:ext>
            </a:extLst>
          </p:cNvPr>
          <p:cNvSpPr>
            <a:spLocks noGrp="1"/>
          </p:cNvSpPr>
          <p:nvPr>
            <p:ph type="sldNum" sz="quarter" idx="12"/>
          </p:nvPr>
        </p:nvSpPr>
        <p:spPr/>
        <p:txBody>
          <a:bodyPr/>
          <a:lstStyle/>
          <a:p>
            <a:fld id="{23A6B909-4904-40AF-9BB8-2176FEC11189}" type="slidenum">
              <a:rPr lang="en-GB" smtClean="0"/>
              <a:t>‹#›</a:t>
            </a:fld>
            <a:endParaRPr lang="en-GB"/>
          </a:p>
        </p:txBody>
      </p:sp>
    </p:spTree>
    <p:extLst>
      <p:ext uri="{BB962C8B-B14F-4D97-AF65-F5344CB8AC3E}">
        <p14:creationId xmlns:p14="http://schemas.microsoft.com/office/powerpoint/2010/main" val="1015446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C65F9-0BD4-4810-90E7-D266B6B0AF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70A195E-F4B6-475E-AF87-CCC76AE41FA5}"/>
              </a:ext>
            </a:extLst>
          </p:cNvPr>
          <p:cNvSpPr>
            <a:spLocks noGrp="1"/>
          </p:cNvSpPr>
          <p:nvPr>
            <p:ph type="dt" sz="half" idx="10"/>
          </p:nvPr>
        </p:nvSpPr>
        <p:spPr/>
        <p:txBody>
          <a:bodyPr/>
          <a:lstStyle/>
          <a:p>
            <a:r>
              <a:rPr lang="en-GB"/>
              <a:t>26/02/2019</a:t>
            </a:r>
          </a:p>
        </p:txBody>
      </p:sp>
      <p:sp>
        <p:nvSpPr>
          <p:cNvPr id="4" name="Footer Placeholder 3">
            <a:extLst>
              <a:ext uri="{FF2B5EF4-FFF2-40B4-BE49-F238E27FC236}">
                <a16:creationId xmlns:a16="http://schemas.microsoft.com/office/drawing/2014/main" id="{BE848013-D92F-4C72-947D-A117B38D192C}"/>
              </a:ext>
            </a:extLst>
          </p:cNvPr>
          <p:cNvSpPr>
            <a:spLocks noGrp="1"/>
          </p:cNvSpPr>
          <p:nvPr>
            <p:ph type="ftr" sz="quarter" idx="11"/>
          </p:nvPr>
        </p:nvSpPr>
        <p:spPr/>
        <p:txBody>
          <a:bodyPr/>
          <a:lstStyle/>
          <a:p>
            <a:r>
              <a:rPr lang="en-US"/>
              <a:t>Cheshire and Merseyside Consortium 2019 V.3</a:t>
            </a:r>
            <a:endParaRPr lang="en-GB"/>
          </a:p>
        </p:txBody>
      </p:sp>
      <p:sp>
        <p:nvSpPr>
          <p:cNvPr id="5" name="Slide Number Placeholder 4">
            <a:extLst>
              <a:ext uri="{FF2B5EF4-FFF2-40B4-BE49-F238E27FC236}">
                <a16:creationId xmlns:a16="http://schemas.microsoft.com/office/drawing/2014/main" id="{8ED23343-BE39-4E9A-BD41-2A94B481B6BA}"/>
              </a:ext>
            </a:extLst>
          </p:cNvPr>
          <p:cNvSpPr>
            <a:spLocks noGrp="1"/>
          </p:cNvSpPr>
          <p:nvPr>
            <p:ph type="sldNum" sz="quarter" idx="12"/>
          </p:nvPr>
        </p:nvSpPr>
        <p:spPr/>
        <p:txBody>
          <a:bodyPr/>
          <a:lstStyle/>
          <a:p>
            <a:fld id="{23A6B909-4904-40AF-9BB8-2176FEC11189}" type="slidenum">
              <a:rPr lang="en-GB" smtClean="0"/>
              <a:t>‹#›</a:t>
            </a:fld>
            <a:endParaRPr lang="en-GB"/>
          </a:p>
        </p:txBody>
      </p:sp>
    </p:spTree>
    <p:extLst>
      <p:ext uri="{BB962C8B-B14F-4D97-AF65-F5344CB8AC3E}">
        <p14:creationId xmlns:p14="http://schemas.microsoft.com/office/powerpoint/2010/main" val="3410217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1DC662-6540-43E0-AD6E-5801E454211B}"/>
              </a:ext>
            </a:extLst>
          </p:cNvPr>
          <p:cNvSpPr>
            <a:spLocks noGrp="1"/>
          </p:cNvSpPr>
          <p:nvPr>
            <p:ph type="dt" sz="half" idx="10"/>
          </p:nvPr>
        </p:nvSpPr>
        <p:spPr/>
        <p:txBody>
          <a:bodyPr/>
          <a:lstStyle/>
          <a:p>
            <a:r>
              <a:rPr lang="en-GB"/>
              <a:t>26/02/2019</a:t>
            </a:r>
          </a:p>
        </p:txBody>
      </p:sp>
      <p:sp>
        <p:nvSpPr>
          <p:cNvPr id="3" name="Footer Placeholder 2">
            <a:extLst>
              <a:ext uri="{FF2B5EF4-FFF2-40B4-BE49-F238E27FC236}">
                <a16:creationId xmlns:a16="http://schemas.microsoft.com/office/drawing/2014/main" id="{5B218A01-B622-4003-8219-7FFB549BE3F3}"/>
              </a:ext>
            </a:extLst>
          </p:cNvPr>
          <p:cNvSpPr>
            <a:spLocks noGrp="1"/>
          </p:cNvSpPr>
          <p:nvPr>
            <p:ph type="ftr" sz="quarter" idx="11"/>
          </p:nvPr>
        </p:nvSpPr>
        <p:spPr/>
        <p:txBody>
          <a:bodyPr/>
          <a:lstStyle/>
          <a:p>
            <a:r>
              <a:rPr lang="en-US"/>
              <a:t>Cheshire and Merseyside Consortium 2019 V.3</a:t>
            </a:r>
            <a:endParaRPr lang="en-GB"/>
          </a:p>
        </p:txBody>
      </p:sp>
      <p:sp>
        <p:nvSpPr>
          <p:cNvPr id="4" name="Slide Number Placeholder 3">
            <a:extLst>
              <a:ext uri="{FF2B5EF4-FFF2-40B4-BE49-F238E27FC236}">
                <a16:creationId xmlns:a16="http://schemas.microsoft.com/office/drawing/2014/main" id="{899F54A9-4E45-448A-A155-4AC5E656F945}"/>
              </a:ext>
            </a:extLst>
          </p:cNvPr>
          <p:cNvSpPr>
            <a:spLocks noGrp="1"/>
          </p:cNvSpPr>
          <p:nvPr>
            <p:ph type="sldNum" sz="quarter" idx="12"/>
          </p:nvPr>
        </p:nvSpPr>
        <p:spPr/>
        <p:txBody>
          <a:bodyPr/>
          <a:lstStyle/>
          <a:p>
            <a:fld id="{23A6B909-4904-40AF-9BB8-2176FEC11189}" type="slidenum">
              <a:rPr lang="en-GB" smtClean="0"/>
              <a:t>‹#›</a:t>
            </a:fld>
            <a:endParaRPr lang="en-GB"/>
          </a:p>
        </p:txBody>
      </p:sp>
    </p:spTree>
    <p:extLst>
      <p:ext uri="{BB962C8B-B14F-4D97-AF65-F5344CB8AC3E}">
        <p14:creationId xmlns:p14="http://schemas.microsoft.com/office/powerpoint/2010/main" val="2112044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D79C-6D19-4054-B13D-2AC1AD9E48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A7041D-7B42-427E-B73E-592EB56D28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385593F-F88E-4C14-881B-9B738AE85B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B04F15-7646-4E19-85AC-67C20DACD23E}"/>
              </a:ext>
            </a:extLst>
          </p:cNvPr>
          <p:cNvSpPr>
            <a:spLocks noGrp="1"/>
          </p:cNvSpPr>
          <p:nvPr>
            <p:ph type="dt" sz="half" idx="10"/>
          </p:nvPr>
        </p:nvSpPr>
        <p:spPr/>
        <p:txBody>
          <a:bodyPr/>
          <a:lstStyle/>
          <a:p>
            <a:r>
              <a:rPr lang="en-GB"/>
              <a:t>26/02/2019</a:t>
            </a:r>
          </a:p>
        </p:txBody>
      </p:sp>
      <p:sp>
        <p:nvSpPr>
          <p:cNvPr id="6" name="Footer Placeholder 5">
            <a:extLst>
              <a:ext uri="{FF2B5EF4-FFF2-40B4-BE49-F238E27FC236}">
                <a16:creationId xmlns:a16="http://schemas.microsoft.com/office/drawing/2014/main" id="{73485737-28F6-4169-A733-7B794CC003FA}"/>
              </a:ext>
            </a:extLst>
          </p:cNvPr>
          <p:cNvSpPr>
            <a:spLocks noGrp="1"/>
          </p:cNvSpPr>
          <p:nvPr>
            <p:ph type="ftr" sz="quarter" idx="11"/>
          </p:nvPr>
        </p:nvSpPr>
        <p:spPr/>
        <p:txBody>
          <a:bodyPr/>
          <a:lstStyle/>
          <a:p>
            <a:r>
              <a:rPr lang="en-US"/>
              <a:t>Cheshire and Merseyside Consortium 2019 V.3</a:t>
            </a:r>
            <a:endParaRPr lang="en-GB"/>
          </a:p>
        </p:txBody>
      </p:sp>
      <p:sp>
        <p:nvSpPr>
          <p:cNvPr id="7" name="Slide Number Placeholder 6">
            <a:extLst>
              <a:ext uri="{FF2B5EF4-FFF2-40B4-BE49-F238E27FC236}">
                <a16:creationId xmlns:a16="http://schemas.microsoft.com/office/drawing/2014/main" id="{E9F3BAD6-3AC6-4518-A78F-D3259F008511}"/>
              </a:ext>
            </a:extLst>
          </p:cNvPr>
          <p:cNvSpPr>
            <a:spLocks noGrp="1"/>
          </p:cNvSpPr>
          <p:nvPr>
            <p:ph type="sldNum" sz="quarter" idx="12"/>
          </p:nvPr>
        </p:nvSpPr>
        <p:spPr/>
        <p:txBody>
          <a:bodyPr/>
          <a:lstStyle/>
          <a:p>
            <a:fld id="{23A6B909-4904-40AF-9BB8-2176FEC11189}" type="slidenum">
              <a:rPr lang="en-GB" smtClean="0"/>
              <a:t>‹#›</a:t>
            </a:fld>
            <a:endParaRPr lang="en-GB"/>
          </a:p>
        </p:txBody>
      </p:sp>
    </p:spTree>
    <p:extLst>
      <p:ext uri="{BB962C8B-B14F-4D97-AF65-F5344CB8AC3E}">
        <p14:creationId xmlns:p14="http://schemas.microsoft.com/office/powerpoint/2010/main" val="3435489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9F8B7-4FF4-4A59-8E97-29849EEC5E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44B7746-3762-4476-A53A-684DE27A8D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360B7E4-9596-423B-A1DC-4218CB3226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9505DE-9417-4B46-B5B2-9173B984A221}"/>
              </a:ext>
            </a:extLst>
          </p:cNvPr>
          <p:cNvSpPr>
            <a:spLocks noGrp="1"/>
          </p:cNvSpPr>
          <p:nvPr>
            <p:ph type="dt" sz="half" idx="10"/>
          </p:nvPr>
        </p:nvSpPr>
        <p:spPr/>
        <p:txBody>
          <a:bodyPr/>
          <a:lstStyle/>
          <a:p>
            <a:r>
              <a:rPr lang="en-GB"/>
              <a:t>26/02/2019</a:t>
            </a:r>
          </a:p>
        </p:txBody>
      </p:sp>
      <p:sp>
        <p:nvSpPr>
          <p:cNvPr id="6" name="Footer Placeholder 5">
            <a:extLst>
              <a:ext uri="{FF2B5EF4-FFF2-40B4-BE49-F238E27FC236}">
                <a16:creationId xmlns:a16="http://schemas.microsoft.com/office/drawing/2014/main" id="{A47EE57E-DEA3-4A54-A390-CCF87C50F508}"/>
              </a:ext>
            </a:extLst>
          </p:cNvPr>
          <p:cNvSpPr>
            <a:spLocks noGrp="1"/>
          </p:cNvSpPr>
          <p:nvPr>
            <p:ph type="ftr" sz="quarter" idx="11"/>
          </p:nvPr>
        </p:nvSpPr>
        <p:spPr/>
        <p:txBody>
          <a:bodyPr/>
          <a:lstStyle/>
          <a:p>
            <a:r>
              <a:rPr lang="en-US"/>
              <a:t>Cheshire and Merseyside Consortium 2019 V.3</a:t>
            </a:r>
            <a:endParaRPr lang="en-GB"/>
          </a:p>
        </p:txBody>
      </p:sp>
      <p:sp>
        <p:nvSpPr>
          <p:cNvPr id="7" name="Slide Number Placeholder 6">
            <a:extLst>
              <a:ext uri="{FF2B5EF4-FFF2-40B4-BE49-F238E27FC236}">
                <a16:creationId xmlns:a16="http://schemas.microsoft.com/office/drawing/2014/main" id="{5A702049-F559-4CA9-9C37-E84E871F5F2C}"/>
              </a:ext>
            </a:extLst>
          </p:cNvPr>
          <p:cNvSpPr>
            <a:spLocks noGrp="1"/>
          </p:cNvSpPr>
          <p:nvPr>
            <p:ph type="sldNum" sz="quarter" idx="12"/>
          </p:nvPr>
        </p:nvSpPr>
        <p:spPr/>
        <p:txBody>
          <a:bodyPr/>
          <a:lstStyle/>
          <a:p>
            <a:fld id="{23A6B909-4904-40AF-9BB8-2176FEC11189}" type="slidenum">
              <a:rPr lang="en-GB" smtClean="0"/>
              <a:t>‹#›</a:t>
            </a:fld>
            <a:endParaRPr lang="en-GB"/>
          </a:p>
        </p:txBody>
      </p:sp>
    </p:spTree>
    <p:extLst>
      <p:ext uri="{BB962C8B-B14F-4D97-AF65-F5344CB8AC3E}">
        <p14:creationId xmlns:p14="http://schemas.microsoft.com/office/powerpoint/2010/main" val="2241693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804F84-2049-4AF3-A8DC-A1BD86C661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E1FD77-1458-47C7-BB64-43616F5AAB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1FFEBF-3BBA-40AB-966D-DFD8C1EEA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26/02/2019</a:t>
            </a:r>
          </a:p>
        </p:txBody>
      </p:sp>
      <p:sp>
        <p:nvSpPr>
          <p:cNvPr id="5" name="Footer Placeholder 4">
            <a:extLst>
              <a:ext uri="{FF2B5EF4-FFF2-40B4-BE49-F238E27FC236}">
                <a16:creationId xmlns:a16="http://schemas.microsoft.com/office/drawing/2014/main" id="{22B6EE66-0FF8-440F-AC1B-6B22C2B80F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Cheshire and Merseyside Consortium 2019 V.3</a:t>
            </a:r>
            <a:endParaRPr lang="en-GB"/>
          </a:p>
        </p:txBody>
      </p:sp>
      <p:sp>
        <p:nvSpPr>
          <p:cNvPr id="6" name="Slide Number Placeholder 5">
            <a:extLst>
              <a:ext uri="{FF2B5EF4-FFF2-40B4-BE49-F238E27FC236}">
                <a16:creationId xmlns:a16="http://schemas.microsoft.com/office/drawing/2014/main" id="{27913702-82D7-46A3-B7FF-E36901DDB2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6B909-4904-40AF-9BB8-2176FEC11189}" type="slidenum">
              <a:rPr lang="en-GB" smtClean="0"/>
              <a:t>‹#›</a:t>
            </a:fld>
            <a:endParaRPr lang="en-GB"/>
          </a:p>
        </p:txBody>
      </p:sp>
    </p:spTree>
    <p:extLst>
      <p:ext uri="{BB962C8B-B14F-4D97-AF65-F5344CB8AC3E}">
        <p14:creationId xmlns:p14="http://schemas.microsoft.com/office/powerpoint/2010/main" val="1297834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nmc.org.uk/standards/standards-for-nurse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rpharms.com/resources/frameworks/prescribers-competency-framewor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mc.org.uk/supporting-information-on-standards-for-student-supervision-and-assessmen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nmc.org.uk/standards/cod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mc.org.uk/standards-for-education-and-training/standards-framework-for-nursing-and-midwifery-educa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mc.org.uk/globalassets/sitedocuments/education-standards/nursing-associates-proficiency-standards.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nmc.org.uk/globalassets/sitedocuments/midwifery/future-midwife-consultation/draft-standards-of-proficiency-for-midwives.pdf"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FFDF7-ECC9-4AFE-ADB3-9927A31CCA3D}"/>
              </a:ext>
            </a:extLst>
          </p:cNvPr>
          <p:cNvSpPr>
            <a:spLocks noGrp="1"/>
          </p:cNvSpPr>
          <p:nvPr>
            <p:ph type="ctrTitle"/>
          </p:nvPr>
        </p:nvSpPr>
        <p:spPr>
          <a:xfrm>
            <a:off x="282742" y="304800"/>
            <a:ext cx="11550315" cy="1553779"/>
          </a:xfrm>
        </p:spPr>
        <p:txBody>
          <a:bodyPr>
            <a:normAutofit/>
          </a:bodyPr>
          <a:lstStyle/>
          <a:p>
            <a:r>
              <a:rPr lang="en-GB" sz="4800" dirty="0" smtClean="0"/>
              <a:t>Introduction </a:t>
            </a:r>
            <a:r>
              <a:rPr lang="en-GB" sz="4800" dirty="0"/>
              <a:t>to the </a:t>
            </a:r>
            <a:br>
              <a:rPr lang="en-GB" sz="4800" dirty="0"/>
            </a:br>
            <a:r>
              <a:rPr lang="en-GB" sz="4800" dirty="0"/>
              <a:t>New Standards and what this means for you</a:t>
            </a:r>
          </a:p>
        </p:txBody>
      </p:sp>
      <p:pic>
        <p:nvPicPr>
          <p:cNvPr id="4" name="Picture 3">
            <a:extLst>
              <a:ext uri="{FF2B5EF4-FFF2-40B4-BE49-F238E27FC236}">
                <a16:creationId xmlns:a16="http://schemas.microsoft.com/office/drawing/2014/main" id="{0C2D37AE-99F0-423F-9C3F-F297E7399B95}"/>
              </a:ext>
            </a:extLst>
          </p:cNvPr>
          <p:cNvPicPr>
            <a:picLocks noChangeAspect="1"/>
          </p:cNvPicPr>
          <p:nvPr/>
        </p:nvPicPr>
        <p:blipFill>
          <a:blip r:embed="rId3"/>
          <a:stretch>
            <a:fillRect/>
          </a:stretch>
        </p:blipFill>
        <p:spPr>
          <a:xfrm>
            <a:off x="2316821" y="2430012"/>
            <a:ext cx="7358742" cy="2662989"/>
          </a:xfrm>
          <a:prstGeom prst="rect">
            <a:avLst/>
          </a:prstGeom>
        </p:spPr>
      </p:pic>
      <p:sp>
        <p:nvSpPr>
          <p:cNvPr id="12" name="Rectangle 11">
            <a:extLst>
              <a:ext uri="{FF2B5EF4-FFF2-40B4-BE49-F238E27FC236}">
                <a16:creationId xmlns:a16="http://schemas.microsoft.com/office/drawing/2014/main" id="{96589BDE-9A8D-4122-813B-AB28ABBDE096}"/>
              </a:ext>
            </a:extLst>
          </p:cNvPr>
          <p:cNvSpPr/>
          <p:nvPr/>
        </p:nvSpPr>
        <p:spPr>
          <a:xfrm flipH="1">
            <a:off x="652186" y="1839806"/>
            <a:ext cx="3907972" cy="646331"/>
          </a:xfrm>
          <a:prstGeom prst="rect">
            <a:avLst/>
          </a:prstGeom>
        </p:spPr>
        <p:txBody>
          <a:bodyPr wrap="square">
            <a:spAutoFit/>
          </a:bodyPr>
          <a:lstStyle/>
          <a:p>
            <a:r>
              <a:rPr lang="en-US" altLang="en-US" dirty="0">
                <a:solidFill>
                  <a:srgbClr val="333399"/>
                </a:solidFill>
                <a:sym typeface="Arial Black" pitchFamily="34" charset="0"/>
                <a:hlinkClick r:id="rId4"/>
              </a:rPr>
              <a:t>NMC Standards website</a:t>
            </a:r>
            <a:endParaRPr lang="en-US" altLang="en-US" dirty="0">
              <a:solidFill>
                <a:srgbClr val="333399"/>
              </a:solidFill>
              <a:sym typeface="Arial Black" pitchFamily="34" charset="0"/>
            </a:endParaRPr>
          </a:p>
          <a:p>
            <a:r>
              <a:rPr lang="en-US" dirty="0">
                <a:solidFill>
                  <a:srgbClr val="333399"/>
                </a:solidFill>
                <a:sym typeface="Arial Black" pitchFamily="34" charset="0"/>
              </a:rPr>
              <a:t>PARE Website</a:t>
            </a:r>
            <a:endParaRPr lang="en-GB" dirty="0"/>
          </a:p>
        </p:txBody>
      </p:sp>
      <p:sp>
        <p:nvSpPr>
          <p:cNvPr id="5" name="Footer Placeholder 4"/>
          <p:cNvSpPr>
            <a:spLocks noGrp="1"/>
          </p:cNvSpPr>
          <p:nvPr>
            <p:ph type="ftr" sz="quarter" idx="11"/>
          </p:nvPr>
        </p:nvSpPr>
        <p:spPr/>
        <p:txBody>
          <a:bodyPr/>
          <a:lstStyle/>
          <a:p>
            <a:r>
              <a:rPr lang="en-US" dirty="0"/>
              <a:t>Cheshire and Merseyside Consortium 2019 V.3</a:t>
            </a:r>
            <a:endParaRPr lang="en-GB" dirty="0"/>
          </a:p>
        </p:txBody>
      </p:sp>
      <p:sp>
        <p:nvSpPr>
          <p:cNvPr id="10" name="Date Placeholder 9"/>
          <p:cNvSpPr>
            <a:spLocks noGrp="1"/>
          </p:cNvSpPr>
          <p:nvPr>
            <p:ph type="dt" sz="half" idx="10"/>
          </p:nvPr>
        </p:nvSpPr>
        <p:spPr/>
        <p:txBody>
          <a:bodyPr/>
          <a:lstStyle/>
          <a:p>
            <a:r>
              <a:rPr lang="en-GB"/>
              <a:t>26/02/2019</a:t>
            </a:r>
          </a:p>
        </p:txBody>
      </p:sp>
      <p:pic>
        <p:nvPicPr>
          <p:cNvPr id="13" name="Picture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01250" y="4251960"/>
            <a:ext cx="1679835" cy="1742885"/>
          </a:xfrm>
          <a:prstGeom prst="rect">
            <a:avLst/>
          </a:prstGeom>
          <a:noFill/>
          <a:ln>
            <a:noFill/>
          </a:ln>
        </p:spPr>
      </p:pic>
    </p:spTree>
    <p:extLst>
      <p:ext uri="{BB962C8B-B14F-4D97-AF65-F5344CB8AC3E}">
        <p14:creationId xmlns:p14="http://schemas.microsoft.com/office/powerpoint/2010/main" val="2322963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hlinkClick r:id="rId3"/>
              </a:rPr>
              <a:t>The competency framework for prescribers </a:t>
            </a:r>
            <a:r>
              <a:rPr lang="en-GB"/>
              <a:t/>
            </a:r>
            <a:br>
              <a:rPr lang="en-GB"/>
            </a:b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t>1. Assess the Patient</a:t>
            </a:r>
          </a:p>
          <a:p>
            <a:pPr marL="0" indent="0">
              <a:buNone/>
            </a:pPr>
            <a:r>
              <a:rPr lang="en-GB" dirty="0"/>
              <a:t>2. Consider the Options</a:t>
            </a:r>
          </a:p>
          <a:p>
            <a:pPr marL="0" indent="0">
              <a:buNone/>
            </a:pPr>
            <a:r>
              <a:rPr lang="en-GB" dirty="0"/>
              <a:t>3. Reach a Shared decision</a:t>
            </a:r>
          </a:p>
          <a:p>
            <a:pPr marL="0" indent="0">
              <a:buNone/>
            </a:pPr>
            <a:r>
              <a:rPr lang="en-GB" dirty="0"/>
              <a:t>4.Prescribe</a:t>
            </a:r>
          </a:p>
          <a:p>
            <a:pPr marL="0" indent="0">
              <a:buNone/>
            </a:pPr>
            <a:r>
              <a:rPr lang="en-GB" dirty="0"/>
              <a:t>5.Provide Information</a:t>
            </a:r>
          </a:p>
          <a:p>
            <a:pPr marL="0" indent="0">
              <a:buNone/>
            </a:pPr>
            <a:r>
              <a:rPr lang="en-GB" dirty="0"/>
              <a:t>6.Monitor and Review</a:t>
            </a:r>
          </a:p>
          <a:p>
            <a:pPr marL="0" indent="0">
              <a:buNone/>
            </a:pPr>
            <a:r>
              <a:rPr lang="en-GB" dirty="0"/>
              <a:t>7.Prescribe Safely</a:t>
            </a:r>
          </a:p>
          <a:p>
            <a:pPr marL="0" indent="0">
              <a:buNone/>
            </a:pPr>
            <a:r>
              <a:rPr lang="en-GB" dirty="0"/>
              <a:t>8. Prescribe professionally</a:t>
            </a:r>
          </a:p>
          <a:p>
            <a:pPr marL="0" indent="0">
              <a:buNone/>
            </a:pPr>
            <a:r>
              <a:rPr lang="en-GB" dirty="0"/>
              <a:t>9.Improve prescribing practice</a:t>
            </a:r>
          </a:p>
          <a:p>
            <a:pPr marL="0" indent="0">
              <a:buNone/>
            </a:pPr>
            <a:r>
              <a:rPr lang="en-GB" dirty="0"/>
              <a:t>10. Prescribe as part of a team</a:t>
            </a:r>
          </a:p>
          <a:p>
            <a:endParaRPr lang="en-GB" dirty="0"/>
          </a:p>
        </p:txBody>
      </p:sp>
      <p:sp>
        <p:nvSpPr>
          <p:cNvPr id="4" name="Footer Placeholder 3"/>
          <p:cNvSpPr>
            <a:spLocks noGrp="1"/>
          </p:cNvSpPr>
          <p:nvPr>
            <p:ph type="ftr" sz="quarter" idx="11"/>
          </p:nvPr>
        </p:nvSpPr>
        <p:spPr/>
        <p:txBody>
          <a:bodyPr/>
          <a:lstStyle/>
          <a:p>
            <a:r>
              <a:rPr lang="en-US"/>
              <a:t>Cheshire and Merseyside Consortium 2019 V.3</a:t>
            </a:r>
            <a:endParaRPr lang="en-GB"/>
          </a:p>
        </p:txBody>
      </p:sp>
      <p:sp>
        <p:nvSpPr>
          <p:cNvPr id="5" name="Date Placeholder 4"/>
          <p:cNvSpPr>
            <a:spLocks noGrp="1"/>
          </p:cNvSpPr>
          <p:nvPr>
            <p:ph type="dt" sz="half" idx="10"/>
          </p:nvPr>
        </p:nvSpPr>
        <p:spPr/>
        <p:txBody>
          <a:bodyPr/>
          <a:lstStyle/>
          <a:p>
            <a:r>
              <a:rPr lang="en-GB"/>
              <a:t>26/02/2019</a:t>
            </a:r>
          </a:p>
        </p:txBody>
      </p:sp>
    </p:spTree>
    <p:extLst>
      <p:ext uri="{BB962C8B-B14F-4D97-AF65-F5344CB8AC3E}">
        <p14:creationId xmlns:p14="http://schemas.microsoft.com/office/powerpoint/2010/main" val="3676537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a:t>Standards for student supervision and assessment in more detail</a:t>
            </a:r>
            <a:br>
              <a:rPr lang="en-GB" altLang="en-US" dirty="0"/>
            </a:br>
            <a:endParaRPr lang="en-GB" dirty="0"/>
          </a:p>
        </p:txBody>
      </p:sp>
      <p:sp>
        <p:nvSpPr>
          <p:cNvPr id="6" name="Content Placeholder 2"/>
          <p:cNvSpPr>
            <a:spLocks noGrp="1"/>
          </p:cNvSpPr>
          <p:nvPr>
            <p:ph idx="1"/>
          </p:nvPr>
        </p:nvSpPr>
        <p:spPr/>
        <p:txBody>
          <a:bodyPr/>
          <a:lstStyle/>
          <a:p>
            <a:pPr>
              <a:spcAft>
                <a:spcPts val="1200"/>
              </a:spcAft>
              <a:defRPr/>
            </a:pPr>
            <a:r>
              <a:rPr lang="en-GB" b="1" dirty="0">
                <a:solidFill>
                  <a:srgbClr val="00B7C6"/>
                </a:solidFill>
                <a:cs typeface="Times New Roman" panose="02020603050405020304" pitchFamily="18" charset="0"/>
              </a:rPr>
              <a:t>Split into five sections</a:t>
            </a:r>
          </a:p>
          <a:p>
            <a:pPr marL="514350" indent="-514350">
              <a:spcAft>
                <a:spcPts val="1200"/>
              </a:spcAft>
              <a:buFont typeface="+mj-lt"/>
              <a:buAutoNum type="arabicPeriod"/>
              <a:defRPr/>
            </a:pPr>
            <a:r>
              <a:rPr lang="en-GB" dirty="0">
                <a:cs typeface="Times New Roman" panose="02020603050405020304" pitchFamily="18" charset="0"/>
              </a:rPr>
              <a:t>Practice supervision</a:t>
            </a:r>
          </a:p>
          <a:p>
            <a:pPr marL="514350" indent="-514350">
              <a:spcAft>
                <a:spcPts val="1200"/>
              </a:spcAft>
              <a:buFont typeface="+mj-lt"/>
              <a:buAutoNum type="arabicPeriod"/>
              <a:defRPr/>
            </a:pPr>
            <a:r>
              <a:rPr lang="en-GB" dirty="0">
                <a:cs typeface="Times New Roman" panose="02020603050405020304" pitchFamily="18" charset="0"/>
              </a:rPr>
              <a:t>Practice assessment</a:t>
            </a:r>
          </a:p>
          <a:p>
            <a:pPr marL="514350" indent="-514350">
              <a:spcAft>
                <a:spcPts val="1200"/>
              </a:spcAft>
              <a:buFont typeface="+mj-lt"/>
              <a:buAutoNum type="arabicPeriod"/>
              <a:defRPr/>
            </a:pPr>
            <a:r>
              <a:rPr lang="en-GB" dirty="0">
                <a:cs typeface="Times New Roman" panose="02020603050405020304" pitchFamily="18" charset="0"/>
              </a:rPr>
              <a:t>Academic assessment </a:t>
            </a:r>
          </a:p>
          <a:p>
            <a:pPr marL="514350" indent="-514350">
              <a:spcAft>
                <a:spcPts val="1200"/>
              </a:spcAft>
              <a:buFont typeface="+mj-lt"/>
              <a:buAutoNum type="arabicPeriod"/>
              <a:defRPr/>
            </a:pPr>
            <a:r>
              <a:rPr lang="en-GB" dirty="0">
                <a:cs typeface="Times New Roman" panose="02020603050405020304" pitchFamily="18" charset="0"/>
              </a:rPr>
              <a:t>Learning environments and experiences</a:t>
            </a:r>
          </a:p>
          <a:p>
            <a:pPr marL="514350" indent="-514350">
              <a:spcAft>
                <a:spcPts val="1200"/>
              </a:spcAft>
              <a:buFont typeface="+mj-lt"/>
              <a:buAutoNum type="arabicPeriod"/>
              <a:defRPr/>
            </a:pPr>
            <a:r>
              <a:rPr lang="en-GB" dirty="0">
                <a:cs typeface="Times New Roman" panose="02020603050405020304" pitchFamily="18" charset="0"/>
              </a:rPr>
              <a:t>Student empowerment </a:t>
            </a:r>
          </a:p>
          <a:p>
            <a:pPr>
              <a:defRPr/>
            </a:pPr>
            <a:endParaRPr lang="en-GB" dirty="0"/>
          </a:p>
        </p:txBody>
      </p:sp>
      <p:sp>
        <p:nvSpPr>
          <p:cNvPr id="7" name="Footer Placeholder 6"/>
          <p:cNvSpPr>
            <a:spLocks noGrp="1"/>
          </p:cNvSpPr>
          <p:nvPr>
            <p:ph type="ftr" sz="quarter" idx="11"/>
          </p:nvPr>
        </p:nvSpPr>
        <p:spPr/>
        <p:txBody>
          <a:bodyPr/>
          <a:lstStyle/>
          <a:p>
            <a:r>
              <a:rPr lang="en-US"/>
              <a:t>Cheshire and Merseyside Consortium 2019 V.3</a:t>
            </a:r>
            <a:endParaRPr lang="en-GB"/>
          </a:p>
        </p:txBody>
      </p:sp>
      <p:sp>
        <p:nvSpPr>
          <p:cNvPr id="3" name="Date Placeholder 2"/>
          <p:cNvSpPr>
            <a:spLocks noGrp="1"/>
          </p:cNvSpPr>
          <p:nvPr>
            <p:ph type="dt" sz="half" idx="10"/>
          </p:nvPr>
        </p:nvSpPr>
        <p:spPr/>
        <p:txBody>
          <a:bodyPr/>
          <a:lstStyle/>
          <a:p>
            <a:r>
              <a:rPr lang="en-GB"/>
              <a:t>26/02/2019</a:t>
            </a:r>
          </a:p>
        </p:txBody>
      </p:sp>
    </p:spTree>
    <p:extLst>
      <p:ext uri="{BB962C8B-B14F-4D97-AF65-F5344CB8AC3E}">
        <p14:creationId xmlns:p14="http://schemas.microsoft.com/office/powerpoint/2010/main" val="1365249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hlinkClick r:id="rId3"/>
              </a:rPr>
              <a:t>NMC</a:t>
            </a:r>
            <a:r>
              <a:rPr lang="en-GB" dirty="0"/>
              <a:t> Pages Relating to SSSA</a:t>
            </a:r>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4"/>
          <a:srcRect t="10764" r="1340" b="3886"/>
          <a:stretch/>
        </p:blipFill>
        <p:spPr>
          <a:xfrm>
            <a:off x="838200" y="1525161"/>
            <a:ext cx="10177130" cy="4952265"/>
          </a:xfrm>
          <a:prstGeom prst="rect">
            <a:avLst/>
          </a:prstGeom>
        </p:spPr>
      </p:pic>
      <p:sp>
        <p:nvSpPr>
          <p:cNvPr id="5" name="Footer Placeholder 4"/>
          <p:cNvSpPr>
            <a:spLocks noGrp="1"/>
          </p:cNvSpPr>
          <p:nvPr>
            <p:ph type="ftr" sz="quarter" idx="11"/>
          </p:nvPr>
        </p:nvSpPr>
        <p:spPr/>
        <p:txBody>
          <a:bodyPr/>
          <a:lstStyle/>
          <a:p>
            <a:r>
              <a:rPr lang="en-US"/>
              <a:t>Cheshire and Merseyside Consortium 2019 V.3</a:t>
            </a:r>
            <a:endParaRPr lang="en-GB"/>
          </a:p>
        </p:txBody>
      </p:sp>
      <p:sp>
        <p:nvSpPr>
          <p:cNvPr id="6" name="Date Placeholder 5"/>
          <p:cNvSpPr>
            <a:spLocks noGrp="1"/>
          </p:cNvSpPr>
          <p:nvPr>
            <p:ph type="dt" sz="half" idx="10"/>
          </p:nvPr>
        </p:nvSpPr>
        <p:spPr/>
        <p:txBody>
          <a:bodyPr/>
          <a:lstStyle/>
          <a:p>
            <a:r>
              <a:rPr lang="en-GB"/>
              <a:t>26/02/2019</a:t>
            </a:r>
          </a:p>
        </p:txBody>
      </p:sp>
    </p:spTree>
    <p:extLst>
      <p:ext uri="{BB962C8B-B14F-4D97-AF65-F5344CB8AC3E}">
        <p14:creationId xmlns:p14="http://schemas.microsoft.com/office/powerpoint/2010/main" val="3066753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33E0C-DCF7-4CA7-BD51-71F733DFFF4E}"/>
              </a:ext>
            </a:extLst>
          </p:cNvPr>
          <p:cNvSpPr>
            <a:spLocks noGrp="1"/>
          </p:cNvSpPr>
          <p:nvPr>
            <p:ph type="title"/>
          </p:nvPr>
        </p:nvSpPr>
        <p:spPr>
          <a:xfrm>
            <a:off x="1285874" y="142876"/>
            <a:ext cx="10067925" cy="1100138"/>
          </a:xfrm>
        </p:spPr>
        <p:txBody>
          <a:bodyPr/>
          <a:lstStyle/>
          <a:p>
            <a:pPr algn="ctr"/>
            <a:r>
              <a:rPr lang="en-GB" dirty="0"/>
              <a:t>What does this mean for you</a:t>
            </a:r>
          </a:p>
        </p:txBody>
      </p:sp>
      <p:graphicFrame>
        <p:nvGraphicFramePr>
          <p:cNvPr id="12" name="Content Placeholder 11">
            <a:extLst>
              <a:ext uri="{FF2B5EF4-FFF2-40B4-BE49-F238E27FC236}">
                <a16:creationId xmlns:a16="http://schemas.microsoft.com/office/drawing/2014/main" id="{8EACF1FF-2ED4-4E36-B0AB-C05C2E167A93}"/>
              </a:ext>
            </a:extLst>
          </p:cNvPr>
          <p:cNvGraphicFramePr>
            <a:graphicFrameLocks noGrp="1"/>
          </p:cNvGraphicFramePr>
          <p:nvPr>
            <p:ph sz="half" idx="2"/>
            <p:extLst>
              <p:ext uri="{D42A27DB-BD31-4B8C-83A1-F6EECF244321}">
                <p14:modId xmlns:p14="http://schemas.microsoft.com/office/powerpoint/2010/main" val="4275223766"/>
              </p:ext>
            </p:extLst>
          </p:nvPr>
        </p:nvGraphicFramePr>
        <p:xfrm>
          <a:off x="2200274" y="1243014"/>
          <a:ext cx="7886701" cy="4933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a:t>Cheshire and Merseyside Consortium 2019 V.3</a:t>
            </a:r>
            <a:endParaRPr lang="en-GB"/>
          </a:p>
        </p:txBody>
      </p:sp>
      <p:sp>
        <p:nvSpPr>
          <p:cNvPr id="4" name="Date Placeholder 3"/>
          <p:cNvSpPr>
            <a:spLocks noGrp="1"/>
          </p:cNvSpPr>
          <p:nvPr>
            <p:ph type="dt" sz="half" idx="10"/>
          </p:nvPr>
        </p:nvSpPr>
        <p:spPr/>
        <p:txBody>
          <a:bodyPr/>
          <a:lstStyle/>
          <a:p>
            <a:r>
              <a:rPr lang="en-GB"/>
              <a:t>26/02/2019</a:t>
            </a:r>
          </a:p>
        </p:txBody>
      </p:sp>
    </p:spTree>
    <p:extLst>
      <p:ext uri="{BB962C8B-B14F-4D97-AF65-F5344CB8AC3E}">
        <p14:creationId xmlns:p14="http://schemas.microsoft.com/office/powerpoint/2010/main" val="3691834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8F4F99-FC85-4CC2-BEB6-375240713244}"/>
              </a:ext>
            </a:extLst>
          </p:cNvPr>
          <p:cNvSpPr>
            <a:spLocks noGrp="1"/>
          </p:cNvSpPr>
          <p:nvPr>
            <p:ph type="title"/>
          </p:nvPr>
        </p:nvSpPr>
        <p:spPr>
          <a:xfrm>
            <a:off x="838200" y="87087"/>
            <a:ext cx="10515600" cy="870856"/>
          </a:xfrm>
        </p:spPr>
        <p:txBody>
          <a:bodyPr/>
          <a:lstStyle/>
          <a:p>
            <a:pPr algn="ctr"/>
            <a:r>
              <a:rPr lang="en-GB" dirty="0"/>
              <a:t>Roles and Responsibilities</a:t>
            </a:r>
          </a:p>
        </p:txBody>
      </p:sp>
      <p:graphicFrame>
        <p:nvGraphicFramePr>
          <p:cNvPr id="9" name="Content Placeholder 8">
            <a:extLst>
              <a:ext uri="{FF2B5EF4-FFF2-40B4-BE49-F238E27FC236}">
                <a16:creationId xmlns:a16="http://schemas.microsoft.com/office/drawing/2014/main" id="{54600209-D7CF-4CB6-9E31-0CF38100B696}"/>
              </a:ext>
            </a:extLst>
          </p:cNvPr>
          <p:cNvGraphicFramePr>
            <a:graphicFrameLocks noGrp="1"/>
          </p:cNvGraphicFramePr>
          <p:nvPr>
            <p:ph idx="1"/>
            <p:extLst>
              <p:ext uri="{D42A27DB-BD31-4B8C-83A1-F6EECF244321}">
                <p14:modId xmlns:p14="http://schemas.microsoft.com/office/powerpoint/2010/main" val="2732211952"/>
              </p:ext>
            </p:extLst>
          </p:nvPr>
        </p:nvGraphicFramePr>
        <p:xfrm>
          <a:off x="838200" y="849086"/>
          <a:ext cx="10515600" cy="5921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a:t>Cheshire and Merseyside Consortium 2019 V.3</a:t>
            </a:r>
            <a:endParaRPr lang="en-GB"/>
          </a:p>
        </p:txBody>
      </p:sp>
      <p:sp>
        <p:nvSpPr>
          <p:cNvPr id="3" name="Date Placeholder 2"/>
          <p:cNvSpPr>
            <a:spLocks noGrp="1"/>
          </p:cNvSpPr>
          <p:nvPr>
            <p:ph type="dt" sz="half" idx="10"/>
          </p:nvPr>
        </p:nvSpPr>
        <p:spPr/>
        <p:txBody>
          <a:bodyPr/>
          <a:lstStyle/>
          <a:p>
            <a:r>
              <a:rPr lang="en-GB"/>
              <a:t>26/02/2019</a:t>
            </a:r>
          </a:p>
        </p:txBody>
      </p:sp>
    </p:spTree>
    <p:extLst>
      <p:ext uri="{BB962C8B-B14F-4D97-AF65-F5344CB8AC3E}">
        <p14:creationId xmlns:p14="http://schemas.microsoft.com/office/powerpoint/2010/main" val="1840662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42930-834E-4D61-B64A-5D427C09B611}"/>
              </a:ext>
            </a:extLst>
          </p:cNvPr>
          <p:cNvSpPr>
            <a:spLocks noGrp="1"/>
          </p:cNvSpPr>
          <p:nvPr>
            <p:ph type="title"/>
          </p:nvPr>
        </p:nvSpPr>
        <p:spPr/>
        <p:txBody>
          <a:bodyPr/>
          <a:lstStyle/>
          <a:p>
            <a:pPr algn="ctr"/>
            <a:r>
              <a:rPr lang="en-GB" dirty="0"/>
              <a:t>Nominated Person  </a:t>
            </a:r>
            <a:br>
              <a:rPr lang="en-GB" dirty="0"/>
            </a:br>
            <a:r>
              <a:rPr lang="en-GB" dirty="0"/>
              <a:t> </a:t>
            </a:r>
          </a:p>
        </p:txBody>
      </p:sp>
      <p:graphicFrame>
        <p:nvGraphicFramePr>
          <p:cNvPr id="4" name="Content Placeholder 3">
            <a:extLst>
              <a:ext uri="{FF2B5EF4-FFF2-40B4-BE49-F238E27FC236}">
                <a16:creationId xmlns:a16="http://schemas.microsoft.com/office/drawing/2014/main" id="{6E138877-C308-4E7A-BE0E-A2A8D2CB22AC}"/>
              </a:ext>
            </a:extLst>
          </p:cNvPr>
          <p:cNvGraphicFramePr>
            <a:graphicFrameLocks noGrp="1"/>
          </p:cNvGraphicFramePr>
          <p:nvPr>
            <p:ph idx="1"/>
            <p:extLst>
              <p:ext uri="{D42A27DB-BD31-4B8C-83A1-F6EECF244321}">
                <p14:modId xmlns:p14="http://schemas.microsoft.com/office/powerpoint/2010/main" val="979773102"/>
              </p:ext>
            </p:extLst>
          </p:nvPr>
        </p:nvGraphicFramePr>
        <p:xfrm>
          <a:off x="838200" y="1027906"/>
          <a:ext cx="10515600" cy="5441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a:t>Cheshire and Merseyside Consortium 2019 V.3</a:t>
            </a:r>
            <a:endParaRPr lang="en-GB"/>
          </a:p>
        </p:txBody>
      </p:sp>
      <p:sp>
        <p:nvSpPr>
          <p:cNvPr id="5" name="Date Placeholder 4"/>
          <p:cNvSpPr>
            <a:spLocks noGrp="1"/>
          </p:cNvSpPr>
          <p:nvPr>
            <p:ph type="dt" sz="half" idx="10"/>
          </p:nvPr>
        </p:nvSpPr>
        <p:spPr/>
        <p:txBody>
          <a:bodyPr/>
          <a:lstStyle/>
          <a:p>
            <a:r>
              <a:rPr lang="en-GB"/>
              <a:t>26/02/2019</a:t>
            </a:r>
          </a:p>
        </p:txBody>
      </p:sp>
    </p:spTree>
    <p:extLst>
      <p:ext uri="{BB962C8B-B14F-4D97-AF65-F5344CB8AC3E}">
        <p14:creationId xmlns:p14="http://schemas.microsoft.com/office/powerpoint/2010/main" val="302606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37538-B675-4AA4-83A6-38009D83AC2F}"/>
              </a:ext>
            </a:extLst>
          </p:cNvPr>
          <p:cNvSpPr>
            <a:spLocks noGrp="1"/>
          </p:cNvSpPr>
          <p:nvPr>
            <p:ph type="title"/>
          </p:nvPr>
        </p:nvSpPr>
        <p:spPr>
          <a:xfrm>
            <a:off x="838200" y="1"/>
            <a:ext cx="10515600" cy="1208313"/>
          </a:xfrm>
        </p:spPr>
        <p:txBody>
          <a:bodyPr>
            <a:noAutofit/>
          </a:bodyPr>
          <a:lstStyle/>
          <a:p>
            <a:pPr algn="ctr"/>
            <a:r>
              <a:rPr lang="en-GB" dirty="0"/>
              <a:t/>
            </a:r>
            <a:br>
              <a:rPr lang="en-GB" dirty="0"/>
            </a:br>
            <a:r>
              <a:rPr lang="en-GB" dirty="0"/>
              <a:t/>
            </a:r>
            <a:br>
              <a:rPr lang="en-GB" dirty="0"/>
            </a:br>
            <a:r>
              <a:rPr lang="en-GB" dirty="0"/>
              <a:t>What remains the same?</a:t>
            </a:r>
            <a:br>
              <a:rPr lang="en-GB" dirty="0"/>
            </a:br>
            <a:r>
              <a:rPr lang="en-GB" dirty="0"/>
              <a:t/>
            </a:r>
            <a:br>
              <a:rPr lang="en-GB" dirty="0"/>
            </a:br>
            <a:endParaRPr lang="en-GB" dirty="0"/>
          </a:p>
        </p:txBody>
      </p:sp>
      <p:sp>
        <p:nvSpPr>
          <p:cNvPr id="3" name="Content Placeholder 2">
            <a:extLst>
              <a:ext uri="{FF2B5EF4-FFF2-40B4-BE49-F238E27FC236}">
                <a16:creationId xmlns:a16="http://schemas.microsoft.com/office/drawing/2014/main" id="{01BADCE1-9189-4760-9554-F3F48482503A}"/>
              </a:ext>
            </a:extLst>
          </p:cNvPr>
          <p:cNvSpPr>
            <a:spLocks noGrp="1"/>
          </p:cNvSpPr>
          <p:nvPr>
            <p:ph sz="half" idx="1"/>
          </p:nvPr>
        </p:nvSpPr>
        <p:spPr>
          <a:xfrm>
            <a:off x="315686" y="1208314"/>
            <a:ext cx="6161315" cy="5551715"/>
          </a:xfrm>
        </p:spPr>
        <p:txBody>
          <a:bodyPr>
            <a:normAutofit fontScale="25000" lnSpcReduction="20000"/>
          </a:bodyPr>
          <a:lstStyle/>
          <a:p>
            <a:pPr marL="0" indent="0">
              <a:buNone/>
            </a:pPr>
            <a:r>
              <a:rPr lang="en-GB" sz="8000" b="1" dirty="0">
                <a:solidFill>
                  <a:schemeClr val="accent1">
                    <a:lumMod val="60000"/>
                    <a:lumOff val="40000"/>
                  </a:schemeClr>
                </a:solidFill>
              </a:rPr>
              <a:t>Current assessment process is </a:t>
            </a:r>
            <a:r>
              <a:rPr lang="en-GB" sz="8000" b="1" dirty="0">
                <a:solidFill>
                  <a:schemeClr val="accent5">
                    <a:lumMod val="50000"/>
                  </a:schemeClr>
                </a:solidFill>
              </a:rPr>
              <a:t>still </a:t>
            </a:r>
            <a:r>
              <a:rPr lang="en-GB" sz="8000" b="1" dirty="0">
                <a:solidFill>
                  <a:schemeClr val="accent1">
                    <a:lumMod val="60000"/>
                    <a:lumOff val="40000"/>
                  </a:schemeClr>
                </a:solidFill>
              </a:rPr>
              <a:t>applicable</a:t>
            </a:r>
          </a:p>
          <a:p>
            <a:pPr>
              <a:buFont typeface="Wingdings" panose="05000000000000000000" pitchFamily="2" charset="2"/>
              <a:buChar char="ü"/>
            </a:pPr>
            <a:r>
              <a:rPr lang="en-GB" sz="8000" dirty="0">
                <a:solidFill>
                  <a:schemeClr val="accent1">
                    <a:lumMod val="75000"/>
                  </a:schemeClr>
                </a:solidFill>
              </a:rPr>
              <a:t>Induction </a:t>
            </a:r>
            <a:r>
              <a:rPr lang="en-GB" sz="8000" dirty="0"/>
              <a:t>welcome the student to the setting </a:t>
            </a:r>
          </a:p>
          <a:p>
            <a:pPr>
              <a:buFont typeface="Wingdings" panose="05000000000000000000" pitchFamily="2" charset="2"/>
              <a:buChar char="ü"/>
            </a:pPr>
            <a:endParaRPr lang="en-GB" sz="8000" dirty="0"/>
          </a:p>
          <a:p>
            <a:pPr>
              <a:buFont typeface="Wingdings" panose="05000000000000000000" pitchFamily="2" charset="2"/>
              <a:buChar char="ü"/>
            </a:pPr>
            <a:r>
              <a:rPr lang="en-GB" sz="8000" dirty="0">
                <a:solidFill>
                  <a:schemeClr val="accent1">
                    <a:lumMod val="75000"/>
                  </a:schemeClr>
                </a:solidFill>
              </a:rPr>
              <a:t>The initial meeting </a:t>
            </a:r>
            <a:r>
              <a:rPr lang="en-GB" sz="8000" dirty="0"/>
              <a:t>to formulate learning contracts and action plans </a:t>
            </a:r>
          </a:p>
          <a:p>
            <a:pPr>
              <a:buFont typeface="Wingdings" panose="05000000000000000000" pitchFamily="2" charset="2"/>
              <a:buChar char="ü"/>
            </a:pPr>
            <a:endParaRPr lang="en-GB" sz="8000" dirty="0"/>
          </a:p>
          <a:p>
            <a:pPr>
              <a:buFont typeface="Wingdings" panose="05000000000000000000" pitchFamily="2" charset="2"/>
              <a:buChar char="ü"/>
            </a:pPr>
            <a:r>
              <a:rPr lang="en-GB" sz="8000" dirty="0">
                <a:solidFill>
                  <a:schemeClr val="accent1">
                    <a:lumMod val="75000"/>
                  </a:schemeClr>
                </a:solidFill>
              </a:rPr>
              <a:t>Continuous assessment </a:t>
            </a:r>
            <a:r>
              <a:rPr lang="en-GB" sz="8000" dirty="0"/>
              <a:t>of core professional values</a:t>
            </a:r>
          </a:p>
          <a:p>
            <a:pPr>
              <a:buFont typeface="Wingdings" panose="05000000000000000000" pitchFamily="2" charset="2"/>
              <a:buChar char="ü"/>
            </a:pPr>
            <a:endParaRPr lang="en-GB" sz="8000" dirty="0"/>
          </a:p>
          <a:p>
            <a:pPr>
              <a:buFont typeface="Wingdings" panose="05000000000000000000" pitchFamily="2" charset="2"/>
              <a:buChar char="ü"/>
            </a:pPr>
            <a:r>
              <a:rPr lang="en-GB" sz="8000" dirty="0">
                <a:solidFill>
                  <a:schemeClr val="accent1">
                    <a:lumMod val="75000"/>
                  </a:schemeClr>
                </a:solidFill>
              </a:rPr>
              <a:t>Mid-point formative assessment </a:t>
            </a:r>
            <a:r>
              <a:rPr lang="en-GB" sz="8000" dirty="0"/>
              <a:t>to monitor progress, revise contract or set action plan if necessary</a:t>
            </a:r>
          </a:p>
          <a:p>
            <a:pPr>
              <a:buFont typeface="Wingdings" panose="05000000000000000000" pitchFamily="2" charset="2"/>
              <a:buChar char="ü"/>
            </a:pPr>
            <a:endParaRPr lang="en-GB" sz="8000" dirty="0"/>
          </a:p>
          <a:p>
            <a:pPr>
              <a:buFont typeface="Wingdings" panose="05000000000000000000" pitchFamily="2" charset="2"/>
              <a:buChar char="ü"/>
            </a:pPr>
            <a:r>
              <a:rPr lang="en-GB" sz="8000" dirty="0">
                <a:solidFill>
                  <a:schemeClr val="accent1">
                    <a:lumMod val="75000"/>
                  </a:schemeClr>
                </a:solidFill>
              </a:rPr>
              <a:t>Seeking feedback </a:t>
            </a:r>
            <a:r>
              <a:rPr lang="en-GB" sz="8000" dirty="0"/>
              <a:t>from  service users</a:t>
            </a:r>
          </a:p>
          <a:p>
            <a:pPr>
              <a:buFont typeface="Wingdings" panose="05000000000000000000" pitchFamily="2" charset="2"/>
              <a:buChar char="ü"/>
            </a:pPr>
            <a:endParaRPr lang="en-GB" sz="8000" dirty="0"/>
          </a:p>
          <a:p>
            <a:pPr>
              <a:buFont typeface="Wingdings" panose="05000000000000000000" pitchFamily="2" charset="2"/>
              <a:buChar char="ü"/>
            </a:pPr>
            <a:r>
              <a:rPr lang="en-GB" sz="8000" dirty="0">
                <a:solidFill>
                  <a:schemeClr val="accent1">
                    <a:lumMod val="75000"/>
                  </a:schemeClr>
                </a:solidFill>
              </a:rPr>
              <a:t>The end-of-placement summative assessment </a:t>
            </a:r>
            <a:r>
              <a:rPr lang="en-GB" sz="8000" dirty="0"/>
              <a:t>to assess student against set criteria</a:t>
            </a:r>
          </a:p>
          <a:p>
            <a:pPr>
              <a:buFont typeface="Wingdings" panose="05000000000000000000" pitchFamily="2" charset="2"/>
              <a:buChar char="ü"/>
            </a:pPr>
            <a:r>
              <a:rPr lang="en-GB" sz="8000" dirty="0"/>
              <a:t> The </a:t>
            </a:r>
            <a:r>
              <a:rPr lang="en-GB" sz="8000" dirty="0">
                <a:solidFill>
                  <a:schemeClr val="accent1">
                    <a:lumMod val="75000"/>
                  </a:schemeClr>
                </a:solidFill>
              </a:rPr>
              <a:t>cause for concern process </a:t>
            </a:r>
            <a:r>
              <a:rPr lang="en-GB" sz="8000" dirty="0"/>
              <a:t>will continue to 	apply </a:t>
            </a:r>
          </a:p>
          <a:p>
            <a:pPr marL="0" indent="0">
              <a:buNone/>
            </a:pPr>
            <a:endParaRPr lang="en-GB" dirty="0"/>
          </a:p>
        </p:txBody>
      </p:sp>
      <p:pic>
        <p:nvPicPr>
          <p:cNvPr id="4" name="Picture 3">
            <a:extLst>
              <a:ext uri="{FF2B5EF4-FFF2-40B4-BE49-F238E27FC236}">
                <a16:creationId xmlns:a16="http://schemas.microsoft.com/office/drawing/2014/main" id="{E9CEAC5C-1F2A-4A70-A8C8-C08FD28F797D}"/>
              </a:ext>
            </a:extLst>
          </p:cNvPr>
          <p:cNvPicPr>
            <a:picLocks noChangeAspect="1"/>
          </p:cNvPicPr>
          <p:nvPr/>
        </p:nvPicPr>
        <p:blipFill>
          <a:blip r:embed="rId3"/>
          <a:stretch>
            <a:fillRect/>
          </a:stretch>
        </p:blipFill>
        <p:spPr>
          <a:xfrm>
            <a:off x="6640286" y="1551214"/>
            <a:ext cx="5181599" cy="4351338"/>
          </a:xfrm>
          <a:prstGeom prst="rect">
            <a:avLst/>
          </a:prstGeom>
        </p:spPr>
      </p:pic>
      <p:sp>
        <p:nvSpPr>
          <p:cNvPr id="5" name="Footer Placeholder 4"/>
          <p:cNvSpPr>
            <a:spLocks noGrp="1"/>
          </p:cNvSpPr>
          <p:nvPr>
            <p:ph type="ftr" sz="quarter" idx="11"/>
          </p:nvPr>
        </p:nvSpPr>
        <p:spPr/>
        <p:txBody>
          <a:bodyPr/>
          <a:lstStyle/>
          <a:p>
            <a:r>
              <a:rPr lang="en-US"/>
              <a:t>Cheshire and Merseyside Consortium 2019 V.3</a:t>
            </a:r>
            <a:endParaRPr lang="en-GB"/>
          </a:p>
        </p:txBody>
      </p:sp>
      <p:sp>
        <p:nvSpPr>
          <p:cNvPr id="6" name="Date Placeholder 5"/>
          <p:cNvSpPr>
            <a:spLocks noGrp="1"/>
          </p:cNvSpPr>
          <p:nvPr>
            <p:ph type="dt" sz="half" idx="10"/>
          </p:nvPr>
        </p:nvSpPr>
        <p:spPr/>
        <p:txBody>
          <a:bodyPr/>
          <a:lstStyle/>
          <a:p>
            <a:r>
              <a:rPr lang="en-GB"/>
              <a:t>26/02/2019</a:t>
            </a:r>
          </a:p>
        </p:txBody>
      </p:sp>
    </p:spTree>
    <p:extLst>
      <p:ext uri="{BB962C8B-B14F-4D97-AF65-F5344CB8AC3E}">
        <p14:creationId xmlns:p14="http://schemas.microsoft.com/office/powerpoint/2010/main" val="1437719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30BAF-C25F-4EAC-B0C5-A9C463097DA0}"/>
              </a:ext>
            </a:extLst>
          </p:cNvPr>
          <p:cNvSpPr>
            <a:spLocks noGrp="1"/>
          </p:cNvSpPr>
          <p:nvPr>
            <p:ph type="title"/>
          </p:nvPr>
        </p:nvSpPr>
        <p:spPr>
          <a:xfrm>
            <a:off x="838200" y="1"/>
            <a:ext cx="10515600" cy="1099456"/>
          </a:xfrm>
        </p:spPr>
        <p:txBody>
          <a:bodyPr/>
          <a:lstStyle/>
          <a:p>
            <a:r>
              <a:rPr lang="en-GB" dirty="0"/>
              <a:t>Routes to Nurse and Midwifery Registration</a:t>
            </a:r>
          </a:p>
        </p:txBody>
      </p:sp>
      <p:sp>
        <p:nvSpPr>
          <p:cNvPr id="3" name="Content Placeholder 2">
            <a:extLst>
              <a:ext uri="{FF2B5EF4-FFF2-40B4-BE49-F238E27FC236}">
                <a16:creationId xmlns:a16="http://schemas.microsoft.com/office/drawing/2014/main" id="{2B39EF59-ED94-47AD-B245-FCEEC43C4110}"/>
              </a:ext>
            </a:extLst>
          </p:cNvPr>
          <p:cNvSpPr>
            <a:spLocks noGrp="1"/>
          </p:cNvSpPr>
          <p:nvPr>
            <p:ph sz="half" idx="1"/>
          </p:nvPr>
        </p:nvSpPr>
        <p:spPr>
          <a:xfrm>
            <a:off x="283029" y="1690688"/>
            <a:ext cx="5736771" cy="4916941"/>
          </a:xfrm>
        </p:spPr>
        <p:txBody>
          <a:bodyPr>
            <a:normAutofit fontScale="92500" lnSpcReduction="10000"/>
          </a:bodyPr>
          <a:lstStyle/>
          <a:p>
            <a:r>
              <a:rPr lang="en-GB" dirty="0"/>
              <a:t>Nursing Associate – (direct entry, apprenticeships-employees – salaried trainees)</a:t>
            </a:r>
          </a:p>
          <a:p>
            <a:r>
              <a:rPr lang="en-GB" dirty="0"/>
              <a:t>Apprentice –Degree Nursing (employees – salaried learners)</a:t>
            </a:r>
          </a:p>
          <a:p>
            <a:r>
              <a:rPr lang="en-GB" dirty="0"/>
              <a:t>Full time BSc/MSc – Self funded nursing &amp; midwifery students</a:t>
            </a:r>
          </a:p>
          <a:p>
            <a:r>
              <a:rPr lang="en-GB" dirty="0"/>
              <a:t>Full time MSc – Self funded joint nursing&amp; social worker students</a:t>
            </a:r>
          </a:p>
          <a:p>
            <a:endParaRPr lang="en-GB" dirty="0"/>
          </a:p>
          <a:p>
            <a:pPr marL="0" indent="0" algn="ctr">
              <a:buNone/>
            </a:pPr>
            <a:r>
              <a:rPr lang="en-GB" dirty="0">
                <a:solidFill>
                  <a:schemeClr val="accent1">
                    <a:lumMod val="75000"/>
                  </a:schemeClr>
                </a:solidFill>
              </a:rPr>
              <a:t>Please visit University Websites to see full details</a:t>
            </a:r>
          </a:p>
          <a:p>
            <a:endParaRPr lang="en-GB" dirty="0">
              <a:solidFill>
                <a:schemeClr val="accent1">
                  <a:lumMod val="75000"/>
                </a:schemeClr>
              </a:solidFill>
            </a:endParaRPr>
          </a:p>
          <a:p>
            <a:pPr marL="0" indent="0">
              <a:buNone/>
            </a:pPr>
            <a:endParaRPr lang="en-GB" dirty="0"/>
          </a:p>
        </p:txBody>
      </p:sp>
      <p:pic>
        <p:nvPicPr>
          <p:cNvPr id="5" name="Content Placeholder 4">
            <a:extLst>
              <a:ext uri="{FF2B5EF4-FFF2-40B4-BE49-F238E27FC236}">
                <a16:creationId xmlns:a16="http://schemas.microsoft.com/office/drawing/2014/main" id="{98BCAC76-DAAC-47C2-8E40-0E4AE0408E35}"/>
              </a:ext>
            </a:extLst>
          </p:cNvPr>
          <p:cNvPicPr>
            <a:picLocks noGrp="1" noChangeAspect="1"/>
          </p:cNvPicPr>
          <p:nvPr>
            <p:ph sz="half" idx="2"/>
          </p:nvPr>
        </p:nvPicPr>
        <p:blipFill>
          <a:blip r:embed="rId3"/>
          <a:stretch>
            <a:fillRect/>
          </a:stretch>
        </p:blipFill>
        <p:spPr>
          <a:xfrm>
            <a:off x="6172199" y="1690688"/>
            <a:ext cx="5812971" cy="4916941"/>
          </a:xfrm>
          <a:prstGeom prst="rect">
            <a:avLst/>
          </a:prstGeom>
        </p:spPr>
      </p:pic>
      <p:sp>
        <p:nvSpPr>
          <p:cNvPr id="4" name="Footer Placeholder 3"/>
          <p:cNvSpPr>
            <a:spLocks noGrp="1"/>
          </p:cNvSpPr>
          <p:nvPr>
            <p:ph type="ftr" sz="quarter" idx="11"/>
          </p:nvPr>
        </p:nvSpPr>
        <p:spPr/>
        <p:txBody>
          <a:bodyPr/>
          <a:lstStyle/>
          <a:p>
            <a:r>
              <a:rPr lang="en-US"/>
              <a:t>Cheshire and Merseyside Consortium 2019 V.3</a:t>
            </a:r>
            <a:endParaRPr lang="en-GB"/>
          </a:p>
        </p:txBody>
      </p:sp>
      <p:sp>
        <p:nvSpPr>
          <p:cNvPr id="6" name="Date Placeholder 5"/>
          <p:cNvSpPr>
            <a:spLocks noGrp="1"/>
          </p:cNvSpPr>
          <p:nvPr>
            <p:ph type="dt" sz="half" idx="10"/>
          </p:nvPr>
        </p:nvSpPr>
        <p:spPr/>
        <p:txBody>
          <a:bodyPr/>
          <a:lstStyle/>
          <a:p>
            <a:r>
              <a:rPr lang="en-GB"/>
              <a:t>26/02/2019</a:t>
            </a:r>
          </a:p>
        </p:txBody>
      </p:sp>
    </p:spTree>
    <p:extLst>
      <p:ext uri="{BB962C8B-B14F-4D97-AF65-F5344CB8AC3E}">
        <p14:creationId xmlns:p14="http://schemas.microsoft.com/office/powerpoint/2010/main" val="1879739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C99F-0480-48D4-A067-DAAFE2C94AE1}"/>
              </a:ext>
            </a:extLst>
          </p:cNvPr>
          <p:cNvSpPr>
            <a:spLocks noGrp="1"/>
          </p:cNvSpPr>
          <p:nvPr>
            <p:ph type="title"/>
          </p:nvPr>
        </p:nvSpPr>
        <p:spPr>
          <a:xfrm>
            <a:off x="838200" y="1"/>
            <a:ext cx="10515600" cy="1121228"/>
          </a:xfrm>
        </p:spPr>
        <p:txBody>
          <a:bodyPr/>
          <a:lstStyle/>
          <a:p>
            <a:pPr algn="ctr"/>
            <a:r>
              <a:rPr lang="en-GB" dirty="0"/>
              <a:t>Activities and Skills </a:t>
            </a:r>
          </a:p>
        </p:txBody>
      </p:sp>
      <p:sp>
        <p:nvSpPr>
          <p:cNvPr id="3" name="Content Placeholder 2">
            <a:extLst>
              <a:ext uri="{FF2B5EF4-FFF2-40B4-BE49-F238E27FC236}">
                <a16:creationId xmlns:a16="http://schemas.microsoft.com/office/drawing/2014/main" id="{4F1DAFD4-CE58-408E-9043-7DF6F7D223DD}"/>
              </a:ext>
            </a:extLst>
          </p:cNvPr>
          <p:cNvSpPr>
            <a:spLocks noGrp="1"/>
          </p:cNvSpPr>
          <p:nvPr>
            <p:ph sz="half" idx="1"/>
          </p:nvPr>
        </p:nvSpPr>
        <p:spPr/>
        <p:txBody>
          <a:bodyPr/>
          <a:lstStyle/>
          <a:p>
            <a:r>
              <a:rPr lang="en-GB" dirty="0"/>
              <a:t>Providing constructive feedback to support student progression</a:t>
            </a:r>
          </a:p>
          <a:p>
            <a:endParaRPr lang="en-GB" dirty="0"/>
          </a:p>
          <a:p>
            <a:r>
              <a:rPr lang="en-GB" dirty="0" err="1"/>
              <a:t>Skillful</a:t>
            </a:r>
            <a:r>
              <a:rPr lang="en-GB" dirty="0"/>
              <a:t> questioning</a:t>
            </a:r>
          </a:p>
          <a:p>
            <a:endParaRPr lang="en-GB" dirty="0"/>
          </a:p>
          <a:p>
            <a:r>
              <a:rPr lang="en-GB" dirty="0"/>
              <a:t>Coaching skills to empower learning and development</a:t>
            </a:r>
          </a:p>
          <a:p>
            <a:endParaRPr lang="en-GB" dirty="0"/>
          </a:p>
        </p:txBody>
      </p:sp>
      <p:pic>
        <p:nvPicPr>
          <p:cNvPr id="5" name="Content Placeholder 4">
            <a:extLst>
              <a:ext uri="{FF2B5EF4-FFF2-40B4-BE49-F238E27FC236}">
                <a16:creationId xmlns:a16="http://schemas.microsoft.com/office/drawing/2014/main" id="{41B6D40A-9F36-4405-9BDE-BBA673D848B2}"/>
              </a:ext>
            </a:extLst>
          </p:cNvPr>
          <p:cNvPicPr>
            <a:picLocks noGrp="1" noChangeAspect="1"/>
          </p:cNvPicPr>
          <p:nvPr>
            <p:ph sz="half" idx="2"/>
          </p:nvPr>
        </p:nvPicPr>
        <p:blipFill>
          <a:blip r:embed="rId3"/>
          <a:stretch>
            <a:fillRect/>
          </a:stretch>
        </p:blipFill>
        <p:spPr>
          <a:xfrm>
            <a:off x="6760029" y="1531711"/>
            <a:ext cx="4865915" cy="4433660"/>
          </a:xfrm>
          <a:prstGeom prst="rect">
            <a:avLst/>
          </a:prstGeom>
        </p:spPr>
      </p:pic>
      <p:sp>
        <p:nvSpPr>
          <p:cNvPr id="4" name="Footer Placeholder 3"/>
          <p:cNvSpPr>
            <a:spLocks noGrp="1"/>
          </p:cNvSpPr>
          <p:nvPr>
            <p:ph type="ftr" sz="quarter" idx="11"/>
          </p:nvPr>
        </p:nvSpPr>
        <p:spPr/>
        <p:txBody>
          <a:bodyPr/>
          <a:lstStyle/>
          <a:p>
            <a:r>
              <a:rPr lang="en-US"/>
              <a:t>Cheshire and Merseyside Consortium 2019 V.3</a:t>
            </a:r>
            <a:endParaRPr lang="en-GB"/>
          </a:p>
        </p:txBody>
      </p:sp>
      <p:sp>
        <p:nvSpPr>
          <p:cNvPr id="6" name="Date Placeholder 5"/>
          <p:cNvSpPr>
            <a:spLocks noGrp="1"/>
          </p:cNvSpPr>
          <p:nvPr>
            <p:ph type="dt" sz="half" idx="10"/>
          </p:nvPr>
        </p:nvSpPr>
        <p:spPr/>
        <p:txBody>
          <a:bodyPr/>
          <a:lstStyle/>
          <a:p>
            <a:r>
              <a:rPr lang="en-GB"/>
              <a:t>26/02/2019</a:t>
            </a:r>
          </a:p>
        </p:txBody>
      </p:sp>
    </p:spTree>
    <p:extLst>
      <p:ext uri="{BB962C8B-B14F-4D97-AF65-F5344CB8AC3E}">
        <p14:creationId xmlns:p14="http://schemas.microsoft.com/office/powerpoint/2010/main" val="4003041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S.W.O.T Analysis </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1361" y="1422085"/>
            <a:ext cx="4891088" cy="4823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r>
              <a:rPr lang="en-GB"/>
              <a:t>26/02/2019</a:t>
            </a:r>
          </a:p>
        </p:txBody>
      </p:sp>
      <p:sp>
        <p:nvSpPr>
          <p:cNvPr id="4" name="Footer Placeholder 3"/>
          <p:cNvSpPr>
            <a:spLocks noGrp="1"/>
          </p:cNvSpPr>
          <p:nvPr>
            <p:ph type="ftr" sz="quarter" idx="11"/>
          </p:nvPr>
        </p:nvSpPr>
        <p:spPr/>
        <p:txBody>
          <a:bodyPr/>
          <a:lstStyle/>
          <a:p>
            <a:r>
              <a:rPr lang="en-US"/>
              <a:t>Cheshire and Merseyside Consortium 2019 V.3</a:t>
            </a:r>
            <a:endParaRPr lang="en-GB"/>
          </a:p>
        </p:txBody>
      </p:sp>
    </p:spTree>
    <p:extLst>
      <p:ext uri="{BB962C8B-B14F-4D97-AF65-F5344CB8AC3E}">
        <p14:creationId xmlns:p14="http://schemas.microsoft.com/office/powerpoint/2010/main" val="2260192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F33B-5E0F-4EB6-9426-1DCB2EA59554}"/>
              </a:ext>
            </a:extLst>
          </p:cNvPr>
          <p:cNvSpPr>
            <a:spLocks noGrp="1"/>
          </p:cNvSpPr>
          <p:nvPr>
            <p:ph type="title"/>
          </p:nvPr>
        </p:nvSpPr>
        <p:spPr>
          <a:xfrm>
            <a:off x="838200" y="190920"/>
            <a:ext cx="10515600" cy="974690"/>
          </a:xfrm>
        </p:spPr>
        <p:txBody>
          <a:bodyPr/>
          <a:lstStyle/>
          <a:p>
            <a:pPr algn="ctr"/>
            <a:r>
              <a:rPr lang="en-GB" dirty="0"/>
              <a:t>The Code (NMC, 2018)</a:t>
            </a:r>
          </a:p>
        </p:txBody>
      </p:sp>
      <p:sp>
        <p:nvSpPr>
          <p:cNvPr id="5" name="Content Placeholder 4">
            <a:extLst>
              <a:ext uri="{FF2B5EF4-FFF2-40B4-BE49-F238E27FC236}">
                <a16:creationId xmlns:a16="http://schemas.microsoft.com/office/drawing/2014/main" id="{C37B2ED3-97D2-4D85-8993-76F8F3D2C7D0}"/>
              </a:ext>
            </a:extLst>
          </p:cNvPr>
          <p:cNvSpPr>
            <a:spLocks noGrp="1"/>
          </p:cNvSpPr>
          <p:nvPr>
            <p:ph idx="1"/>
          </p:nvPr>
        </p:nvSpPr>
        <p:spPr>
          <a:xfrm>
            <a:off x="401055" y="1436914"/>
            <a:ext cx="5768633" cy="5230166"/>
          </a:xfrm>
        </p:spPr>
        <p:txBody>
          <a:bodyPr>
            <a:normAutofit/>
          </a:bodyPr>
          <a:lstStyle/>
          <a:p>
            <a:pPr marL="0" indent="0">
              <a:buNone/>
            </a:pPr>
            <a:r>
              <a:rPr lang="en-GB" dirty="0"/>
              <a:t>The NMC published an updated version of the Code in 2018 which includes nursing associates.</a:t>
            </a:r>
          </a:p>
          <a:p>
            <a:pPr marL="0" indent="0">
              <a:buNone/>
            </a:pPr>
            <a:r>
              <a:rPr lang="en-GB" dirty="0">
                <a:hlinkClick r:id="rId3"/>
              </a:rPr>
              <a:t>The Code </a:t>
            </a:r>
            <a:r>
              <a:rPr lang="en-GB" dirty="0"/>
              <a:t>This is now linked to all practice assessment and interwoven into the 2018 standards</a:t>
            </a:r>
          </a:p>
          <a:p>
            <a:pPr marL="0" indent="0">
              <a:buNone/>
            </a:pPr>
            <a:endParaRPr lang="en-GB" dirty="0"/>
          </a:p>
          <a:p>
            <a:pPr marL="0" indent="0">
              <a:buNone/>
            </a:pPr>
            <a:r>
              <a:rPr lang="en-GB" dirty="0"/>
              <a:t>Suggested Activity:</a:t>
            </a:r>
          </a:p>
          <a:p>
            <a:pPr marL="0" indent="0">
              <a:buNone/>
            </a:pPr>
            <a:r>
              <a:rPr lang="en-GB" dirty="0"/>
              <a:t>Reflect on the Code in relation to your role as supervisor and assessor in practice</a:t>
            </a:r>
          </a:p>
        </p:txBody>
      </p:sp>
      <p:pic>
        <p:nvPicPr>
          <p:cNvPr id="7" name="Picture 6">
            <a:extLst>
              <a:ext uri="{FF2B5EF4-FFF2-40B4-BE49-F238E27FC236}">
                <a16:creationId xmlns:a16="http://schemas.microsoft.com/office/drawing/2014/main" id="{1FD090A8-182F-4894-AE8A-3DF9BE1727AF}"/>
              </a:ext>
            </a:extLst>
          </p:cNvPr>
          <p:cNvPicPr>
            <a:picLocks noChangeAspect="1"/>
          </p:cNvPicPr>
          <p:nvPr/>
        </p:nvPicPr>
        <p:blipFill>
          <a:blip r:embed="rId4"/>
          <a:stretch>
            <a:fillRect/>
          </a:stretch>
        </p:blipFill>
        <p:spPr>
          <a:xfrm>
            <a:off x="6330462" y="1436913"/>
            <a:ext cx="5768633" cy="5106761"/>
          </a:xfrm>
          <a:prstGeom prst="rect">
            <a:avLst/>
          </a:prstGeom>
        </p:spPr>
      </p:pic>
      <p:sp>
        <p:nvSpPr>
          <p:cNvPr id="3" name="Footer Placeholder 2"/>
          <p:cNvSpPr>
            <a:spLocks noGrp="1"/>
          </p:cNvSpPr>
          <p:nvPr>
            <p:ph type="ftr" sz="quarter" idx="11"/>
          </p:nvPr>
        </p:nvSpPr>
        <p:spPr/>
        <p:txBody>
          <a:bodyPr/>
          <a:lstStyle/>
          <a:p>
            <a:r>
              <a:rPr lang="en-US"/>
              <a:t>Cheshire and Merseyside Consortium 2019 V.3</a:t>
            </a:r>
            <a:endParaRPr lang="en-GB"/>
          </a:p>
        </p:txBody>
      </p:sp>
      <p:sp>
        <p:nvSpPr>
          <p:cNvPr id="4" name="Date Placeholder 3"/>
          <p:cNvSpPr>
            <a:spLocks noGrp="1"/>
          </p:cNvSpPr>
          <p:nvPr>
            <p:ph type="dt" sz="half" idx="10"/>
          </p:nvPr>
        </p:nvSpPr>
        <p:spPr/>
        <p:txBody>
          <a:bodyPr/>
          <a:lstStyle/>
          <a:p>
            <a:r>
              <a:rPr lang="en-GB"/>
              <a:t>26/02/2019</a:t>
            </a:r>
          </a:p>
        </p:txBody>
      </p:sp>
    </p:spTree>
    <p:extLst>
      <p:ext uri="{BB962C8B-B14F-4D97-AF65-F5344CB8AC3E}">
        <p14:creationId xmlns:p14="http://schemas.microsoft.com/office/powerpoint/2010/main" val="1121732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Organisation/specific programme information</a:t>
            </a:r>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r>
              <a:rPr lang="en-US"/>
              <a:t>Cheshire and Merseyside Consortium 2019 V.3</a:t>
            </a:r>
            <a:endParaRPr lang="en-GB"/>
          </a:p>
        </p:txBody>
      </p:sp>
      <p:sp>
        <p:nvSpPr>
          <p:cNvPr id="5" name="Date Placeholder 4"/>
          <p:cNvSpPr>
            <a:spLocks noGrp="1"/>
          </p:cNvSpPr>
          <p:nvPr>
            <p:ph type="dt" sz="half" idx="10"/>
          </p:nvPr>
        </p:nvSpPr>
        <p:spPr/>
        <p:txBody>
          <a:bodyPr/>
          <a:lstStyle/>
          <a:p>
            <a:r>
              <a:rPr lang="en-GB"/>
              <a:t>26/02/2019</a:t>
            </a:r>
          </a:p>
        </p:txBody>
      </p:sp>
    </p:spTree>
    <p:extLst>
      <p:ext uri="{BB962C8B-B14F-4D97-AF65-F5344CB8AC3E}">
        <p14:creationId xmlns:p14="http://schemas.microsoft.com/office/powerpoint/2010/main" val="4264553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Frequently asked questions</a:t>
            </a:r>
            <a:r>
              <a:rPr lang="en-GB" dirty="0"/>
              <a:t> </a:t>
            </a:r>
            <a:r>
              <a:rPr lang="en-GB" dirty="0" smtClean="0"/>
              <a:t> (Link)</a:t>
            </a:r>
            <a:endParaRPr lang="en-GB" dirty="0"/>
          </a:p>
        </p:txBody>
      </p:sp>
      <p:pic>
        <p:nvPicPr>
          <p:cNvPr id="5" name="Content Placeholder 4"/>
          <p:cNvPicPr>
            <a:picLocks noGrp="1" noChangeAspect="1"/>
          </p:cNvPicPr>
          <p:nvPr>
            <p:ph idx="1"/>
          </p:nvPr>
        </p:nvPicPr>
        <p:blipFill>
          <a:blip r:embed="rId3"/>
          <a:stretch>
            <a:fillRect/>
          </a:stretch>
        </p:blipFill>
        <p:spPr>
          <a:xfrm>
            <a:off x="3364607" y="2017989"/>
            <a:ext cx="5462785" cy="2532746"/>
          </a:xfrm>
          <a:prstGeom prst="rect">
            <a:avLst/>
          </a:prstGeom>
        </p:spPr>
      </p:pic>
      <p:sp>
        <p:nvSpPr>
          <p:cNvPr id="6" name="Footer Placeholder 5"/>
          <p:cNvSpPr>
            <a:spLocks noGrp="1"/>
          </p:cNvSpPr>
          <p:nvPr>
            <p:ph type="ftr" sz="quarter" idx="11"/>
          </p:nvPr>
        </p:nvSpPr>
        <p:spPr/>
        <p:txBody>
          <a:bodyPr/>
          <a:lstStyle/>
          <a:p>
            <a:r>
              <a:rPr lang="en-US"/>
              <a:t>Cheshire and Merseyside Consortium 2019 V.3</a:t>
            </a:r>
            <a:endParaRPr lang="en-GB"/>
          </a:p>
        </p:txBody>
      </p:sp>
      <p:sp>
        <p:nvSpPr>
          <p:cNvPr id="3" name="Date Placeholder 2"/>
          <p:cNvSpPr>
            <a:spLocks noGrp="1"/>
          </p:cNvSpPr>
          <p:nvPr>
            <p:ph type="dt" sz="half" idx="10"/>
          </p:nvPr>
        </p:nvSpPr>
        <p:spPr/>
        <p:txBody>
          <a:bodyPr/>
          <a:lstStyle/>
          <a:p>
            <a:r>
              <a:rPr lang="en-GB"/>
              <a:t>26/02/2019</a:t>
            </a:r>
          </a:p>
        </p:txBody>
      </p:sp>
    </p:spTree>
    <p:extLst>
      <p:ext uri="{BB962C8B-B14F-4D97-AF65-F5344CB8AC3E}">
        <p14:creationId xmlns:p14="http://schemas.microsoft.com/office/powerpoint/2010/main" val="223221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91220-A545-4C65-A7B1-990DF8A9D855}"/>
              </a:ext>
            </a:extLst>
          </p:cNvPr>
          <p:cNvSpPr>
            <a:spLocks noGrp="1"/>
          </p:cNvSpPr>
          <p:nvPr>
            <p:ph type="title"/>
          </p:nvPr>
        </p:nvSpPr>
        <p:spPr>
          <a:xfrm>
            <a:off x="838200" y="217713"/>
            <a:ext cx="10515600" cy="870858"/>
          </a:xfrm>
        </p:spPr>
        <p:txBody>
          <a:bodyPr>
            <a:normAutofit fontScale="90000"/>
          </a:bodyPr>
          <a:lstStyle/>
          <a:p>
            <a:pPr algn="ctr"/>
            <a:r>
              <a:rPr lang="en-GB" dirty="0"/>
              <a:t>Changes to </a:t>
            </a:r>
            <a:r>
              <a:rPr lang="en-GB" dirty="0">
                <a:hlinkClick r:id="rId3"/>
              </a:rPr>
              <a:t>Educational Standards</a:t>
            </a:r>
            <a:r>
              <a:rPr lang="en-GB" dirty="0"/>
              <a:t/>
            </a:r>
            <a:br>
              <a:rPr lang="en-GB" dirty="0"/>
            </a:br>
            <a:r>
              <a:rPr lang="en-GB" sz="1600" dirty="0">
                <a:solidFill>
                  <a:schemeClr val="accent1">
                    <a:lumMod val="75000"/>
                  </a:schemeClr>
                </a:solidFill>
              </a:rPr>
              <a:t>/</a:t>
            </a:r>
          </a:p>
        </p:txBody>
      </p:sp>
      <p:pic>
        <p:nvPicPr>
          <p:cNvPr id="4" name="Content Placeholder 3">
            <a:hlinkClick r:id="rId3"/>
            <a:extLst>
              <a:ext uri="{FF2B5EF4-FFF2-40B4-BE49-F238E27FC236}">
                <a16:creationId xmlns:a16="http://schemas.microsoft.com/office/drawing/2014/main" id="{5A3BEA6C-0777-45E6-B30B-41C44F74251D}"/>
              </a:ext>
            </a:extLst>
          </p:cNvPr>
          <p:cNvPicPr>
            <a:picLocks noGrp="1" noChangeAspect="1"/>
          </p:cNvPicPr>
          <p:nvPr>
            <p:ph idx="1"/>
          </p:nvPr>
        </p:nvPicPr>
        <p:blipFill>
          <a:blip r:embed="rId4"/>
          <a:stretch>
            <a:fillRect/>
          </a:stretch>
        </p:blipFill>
        <p:spPr>
          <a:xfrm>
            <a:off x="1578429" y="1317171"/>
            <a:ext cx="9035141" cy="5225143"/>
          </a:xfrm>
          <a:prstGeom prst="rect">
            <a:avLst/>
          </a:prstGeom>
        </p:spPr>
      </p:pic>
      <p:sp>
        <p:nvSpPr>
          <p:cNvPr id="3" name="Footer Placeholder 2"/>
          <p:cNvSpPr>
            <a:spLocks noGrp="1"/>
          </p:cNvSpPr>
          <p:nvPr>
            <p:ph type="ftr" sz="quarter" idx="11"/>
          </p:nvPr>
        </p:nvSpPr>
        <p:spPr/>
        <p:txBody>
          <a:bodyPr/>
          <a:lstStyle/>
          <a:p>
            <a:r>
              <a:rPr lang="en-US"/>
              <a:t>Cheshire and Merseyside Consortium 2019 V.3</a:t>
            </a:r>
            <a:endParaRPr lang="en-GB"/>
          </a:p>
        </p:txBody>
      </p:sp>
      <p:sp>
        <p:nvSpPr>
          <p:cNvPr id="5" name="Date Placeholder 4"/>
          <p:cNvSpPr>
            <a:spLocks noGrp="1"/>
          </p:cNvSpPr>
          <p:nvPr>
            <p:ph type="dt" sz="half" idx="10"/>
          </p:nvPr>
        </p:nvSpPr>
        <p:spPr/>
        <p:txBody>
          <a:bodyPr/>
          <a:lstStyle/>
          <a:p>
            <a:r>
              <a:rPr lang="en-GB"/>
              <a:t>26/02/2019</a:t>
            </a:r>
          </a:p>
        </p:txBody>
      </p:sp>
    </p:spTree>
    <p:extLst>
      <p:ext uri="{BB962C8B-B14F-4D97-AF65-F5344CB8AC3E}">
        <p14:creationId xmlns:p14="http://schemas.microsoft.com/office/powerpoint/2010/main" val="176697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C2823-1F81-402F-99BA-5635A7E00D2E}"/>
              </a:ext>
            </a:extLst>
          </p:cNvPr>
          <p:cNvSpPr>
            <a:spLocks noGrp="1"/>
          </p:cNvSpPr>
          <p:nvPr>
            <p:ph type="title"/>
          </p:nvPr>
        </p:nvSpPr>
        <p:spPr>
          <a:xfrm>
            <a:off x="839788" y="130629"/>
            <a:ext cx="10515600" cy="936171"/>
          </a:xfrm>
        </p:spPr>
        <p:txBody>
          <a:bodyPr>
            <a:normAutofit fontScale="90000"/>
          </a:bodyPr>
          <a:lstStyle/>
          <a:p>
            <a:r>
              <a:rPr lang="en-GB" dirty="0"/>
              <a:t>New NMC Standards for Education and Training</a:t>
            </a:r>
          </a:p>
        </p:txBody>
      </p:sp>
      <p:sp>
        <p:nvSpPr>
          <p:cNvPr id="3" name="Text Placeholder 2">
            <a:extLst>
              <a:ext uri="{FF2B5EF4-FFF2-40B4-BE49-F238E27FC236}">
                <a16:creationId xmlns:a16="http://schemas.microsoft.com/office/drawing/2014/main" id="{23BF9835-5D31-421E-9999-3F55CFAE21B8}"/>
              </a:ext>
            </a:extLst>
          </p:cNvPr>
          <p:cNvSpPr>
            <a:spLocks noGrp="1"/>
          </p:cNvSpPr>
          <p:nvPr>
            <p:ph type="body" idx="1"/>
          </p:nvPr>
        </p:nvSpPr>
        <p:spPr>
          <a:xfrm>
            <a:off x="413659" y="1066799"/>
            <a:ext cx="5268684" cy="598715"/>
          </a:xfrm>
        </p:spPr>
        <p:txBody>
          <a:bodyPr/>
          <a:lstStyle/>
          <a:p>
            <a:pPr algn="ctr"/>
            <a:r>
              <a:rPr lang="en-GB" dirty="0"/>
              <a:t>Standards for Education and Training</a:t>
            </a:r>
          </a:p>
        </p:txBody>
      </p:sp>
      <p:graphicFrame>
        <p:nvGraphicFramePr>
          <p:cNvPr id="7" name="Content Placeholder 6">
            <a:extLst>
              <a:ext uri="{FF2B5EF4-FFF2-40B4-BE49-F238E27FC236}">
                <a16:creationId xmlns:a16="http://schemas.microsoft.com/office/drawing/2014/main" id="{E4249BC1-2090-4033-9AC6-E5EAE8EB16B6}"/>
              </a:ext>
            </a:extLst>
          </p:cNvPr>
          <p:cNvGraphicFramePr>
            <a:graphicFrameLocks noGrp="1"/>
          </p:cNvGraphicFramePr>
          <p:nvPr>
            <p:ph sz="half" idx="2"/>
            <p:extLst>
              <p:ext uri="{D42A27DB-BD31-4B8C-83A1-F6EECF244321}">
                <p14:modId xmlns:p14="http://schemas.microsoft.com/office/powerpoint/2010/main" val="3264826159"/>
              </p:ext>
            </p:extLst>
          </p:nvPr>
        </p:nvGraphicFramePr>
        <p:xfrm>
          <a:off x="326571" y="1741715"/>
          <a:ext cx="5453744" cy="4985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p:cNvSpPr>
            <a:spLocks noGrp="1"/>
          </p:cNvSpPr>
          <p:nvPr>
            <p:ph sz="quarter" idx="4"/>
          </p:nvPr>
        </p:nvSpPr>
        <p:spPr>
          <a:xfrm>
            <a:off x="6097588" y="1076115"/>
            <a:ext cx="5780468" cy="3684588"/>
          </a:xfrm>
          <a:solidFill>
            <a:schemeClr val="accent1">
              <a:lumMod val="60000"/>
              <a:lumOff val="40000"/>
            </a:schemeClr>
          </a:solidFill>
        </p:spPr>
        <p:txBody>
          <a:bodyPr>
            <a:normAutofit fontScale="92500" lnSpcReduction="20000"/>
          </a:bodyPr>
          <a:lstStyle/>
          <a:p>
            <a:pPr lvl="0"/>
            <a:r>
              <a:rPr lang="en-GB" u="sng" dirty="0">
                <a:solidFill>
                  <a:schemeClr val="accent1">
                    <a:lumMod val="75000"/>
                  </a:schemeClr>
                </a:solidFill>
              </a:rPr>
              <a:t>Part 3- individual programme standards</a:t>
            </a:r>
          </a:p>
          <a:p>
            <a:pPr lvl="0"/>
            <a:r>
              <a:rPr lang="en-GB" dirty="0">
                <a:solidFill>
                  <a:schemeClr val="accent1">
                    <a:lumMod val="75000"/>
                  </a:schemeClr>
                </a:solidFill>
              </a:rPr>
              <a:t>Standards for programmes;</a:t>
            </a:r>
          </a:p>
          <a:p>
            <a:pPr lvl="1"/>
            <a:r>
              <a:rPr lang="en-GB" dirty="0">
                <a:solidFill>
                  <a:schemeClr val="accent1">
                    <a:lumMod val="75000"/>
                  </a:schemeClr>
                </a:solidFill>
              </a:rPr>
              <a:t>Pre Registration Nursing</a:t>
            </a:r>
          </a:p>
          <a:p>
            <a:pPr lvl="1"/>
            <a:r>
              <a:rPr lang="en-GB" dirty="0">
                <a:solidFill>
                  <a:schemeClr val="accent1">
                    <a:lumMod val="75000"/>
                  </a:schemeClr>
                </a:solidFill>
              </a:rPr>
              <a:t>Prescribing </a:t>
            </a:r>
          </a:p>
          <a:p>
            <a:pPr lvl="1"/>
            <a:r>
              <a:rPr lang="en-GB" dirty="0">
                <a:solidFill>
                  <a:schemeClr val="accent1">
                    <a:lumMod val="75000"/>
                  </a:schemeClr>
                </a:solidFill>
              </a:rPr>
              <a:t>Nursing Associate</a:t>
            </a:r>
          </a:p>
          <a:p>
            <a:pPr marL="0" indent="0">
              <a:buNone/>
            </a:pPr>
            <a:r>
              <a:rPr lang="en-GB" dirty="0">
                <a:solidFill>
                  <a:schemeClr val="accent1">
                    <a:lumMod val="75000"/>
                  </a:schemeClr>
                </a:solidFill>
              </a:rPr>
              <a:t>Standards under consultation or development</a:t>
            </a:r>
          </a:p>
          <a:p>
            <a:pPr lvl="1"/>
            <a:r>
              <a:rPr lang="en-GB" dirty="0">
                <a:solidFill>
                  <a:schemeClr val="bg2">
                    <a:lumMod val="25000"/>
                  </a:schemeClr>
                </a:solidFill>
              </a:rPr>
              <a:t>Midwifery</a:t>
            </a:r>
          </a:p>
          <a:p>
            <a:pPr lvl="1"/>
            <a:r>
              <a:rPr lang="en-GB" dirty="0">
                <a:solidFill>
                  <a:schemeClr val="bg2">
                    <a:lumMod val="25000"/>
                  </a:schemeClr>
                </a:solidFill>
              </a:rPr>
              <a:t>Return to Practice</a:t>
            </a:r>
          </a:p>
          <a:p>
            <a:pPr lvl="1"/>
            <a:r>
              <a:rPr lang="en-GB" dirty="0">
                <a:solidFill>
                  <a:schemeClr val="bg2">
                    <a:lumMod val="25000"/>
                  </a:schemeClr>
                </a:solidFill>
              </a:rPr>
              <a:t>Standards for Specialist Community Public Health Nurses</a:t>
            </a:r>
          </a:p>
          <a:p>
            <a:pPr lvl="0"/>
            <a:endParaRPr lang="en-GB" dirty="0">
              <a:solidFill>
                <a:schemeClr val="accent1">
                  <a:lumMod val="75000"/>
                </a:schemeClr>
              </a:solidFill>
            </a:endParaRPr>
          </a:p>
          <a:p>
            <a:endParaRPr lang="en-GB" dirty="0"/>
          </a:p>
        </p:txBody>
      </p:sp>
      <p:pic>
        <p:nvPicPr>
          <p:cNvPr id="10" name="Picture 9"/>
          <p:cNvPicPr>
            <a:picLocks noChangeAspect="1"/>
          </p:cNvPicPr>
          <p:nvPr/>
        </p:nvPicPr>
        <p:blipFill rotWithShape="1">
          <a:blip r:embed="rId8"/>
          <a:srcRect l="15217" t="9968" r="16087" b="4105"/>
          <a:stretch/>
        </p:blipFill>
        <p:spPr>
          <a:xfrm>
            <a:off x="9929115" y="4760703"/>
            <a:ext cx="2008352" cy="1413068"/>
          </a:xfrm>
          <a:prstGeom prst="rect">
            <a:avLst/>
          </a:prstGeom>
        </p:spPr>
      </p:pic>
      <p:pic>
        <p:nvPicPr>
          <p:cNvPr id="13" name="Picture 12"/>
          <p:cNvPicPr>
            <a:picLocks noChangeAspect="1"/>
          </p:cNvPicPr>
          <p:nvPr/>
        </p:nvPicPr>
        <p:blipFill rotWithShape="1">
          <a:blip r:embed="rId9"/>
          <a:srcRect l="15146" t="9892" r="15955" b="4050"/>
          <a:stretch/>
        </p:blipFill>
        <p:spPr>
          <a:xfrm>
            <a:off x="6071849" y="4770018"/>
            <a:ext cx="1997980" cy="1403753"/>
          </a:xfrm>
          <a:prstGeom prst="rect">
            <a:avLst/>
          </a:prstGeom>
        </p:spPr>
      </p:pic>
      <p:pic>
        <p:nvPicPr>
          <p:cNvPr id="14" name="Picture 13"/>
          <p:cNvPicPr>
            <a:picLocks noChangeAspect="1"/>
          </p:cNvPicPr>
          <p:nvPr/>
        </p:nvPicPr>
        <p:blipFill rotWithShape="1">
          <a:blip r:embed="rId10"/>
          <a:srcRect l="24168" t="21292" r="25617" b="15937"/>
          <a:stretch/>
        </p:blipFill>
        <p:spPr>
          <a:xfrm>
            <a:off x="8019827" y="4760703"/>
            <a:ext cx="2009696" cy="1413068"/>
          </a:xfrm>
          <a:prstGeom prst="rect">
            <a:avLst/>
          </a:prstGeom>
        </p:spPr>
      </p:pic>
      <p:sp>
        <p:nvSpPr>
          <p:cNvPr id="15" name="Footer Placeholder 14"/>
          <p:cNvSpPr>
            <a:spLocks noGrp="1"/>
          </p:cNvSpPr>
          <p:nvPr>
            <p:ph type="ftr" sz="quarter" idx="11"/>
          </p:nvPr>
        </p:nvSpPr>
        <p:spPr>
          <a:xfrm>
            <a:off x="6012429" y="6362246"/>
            <a:ext cx="4114800" cy="365125"/>
          </a:xfrm>
        </p:spPr>
        <p:txBody>
          <a:bodyPr/>
          <a:lstStyle/>
          <a:p>
            <a:r>
              <a:rPr lang="en-US"/>
              <a:t>Cheshire and Merseyside Consortium 2019 V.3</a:t>
            </a:r>
            <a:endParaRPr lang="en-GB" dirty="0"/>
          </a:p>
        </p:txBody>
      </p:sp>
      <p:sp>
        <p:nvSpPr>
          <p:cNvPr id="4" name="Date Placeholder 3"/>
          <p:cNvSpPr>
            <a:spLocks noGrp="1"/>
          </p:cNvSpPr>
          <p:nvPr>
            <p:ph type="dt" sz="half" idx="10"/>
          </p:nvPr>
        </p:nvSpPr>
        <p:spPr/>
        <p:txBody>
          <a:bodyPr/>
          <a:lstStyle/>
          <a:p>
            <a:r>
              <a:rPr lang="en-GB"/>
              <a:t>26/02/2019</a:t>
            </a:r>
          </a:p>
        </p:txBody>
      </p:sp>
    </p:spTree>
    <p:extLst>
      <p:ext uri="{BB962C8B-B14F-4D97-AF65-F5344CB8AC3E}">
        <p14:creationId xmlns:p14="http://schemas.microsoft.com/office/powerpoint/2010/main" val="3946455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Standards of Proficiencies for Programmes </a:t>
            </a:r>
          </a:p>
        </p:txBody>
      </p:sp>
      <p:pic>
        <p:nvPicPr>
          <p:cNvPr id="4" name="Content Placeholder 3"/>
          <p:cNvPicPr>
            <a:picLocks noGrp="1" noChangeAspect="1"/>
          </p:cNvPicPr>
          <p:nvPr>
            <p:ph idx="1"/>
          </p:nvPr>
        </p:nvPicPr>
        <p:blipFill rotWithShape="1">
          <a:blip r:embed="rId3"/>
          <a:srcRect l="14881" t="9514" r="15566" b="3384"/>
          <a:stretch/>
        </p:blipFill>
        <p:spPr>
          <a:xfrm>
            <a:off x="7556003" y="1767978"/>
            <a:ext cx="4407067" cy="3104485"/>
          </a:xfrm>
          <a:prstGeom prst="rect">
            <a:avLst/>
          </a:prstGeom>
        </p:spPr>
      </p:pic>
      <p:pic>
        <p:nvPicPr>
          <p:cNvPr id="10" name="Picture 9"/>
          <p:cNvPicPr>
            <a:picLocks noChangeAspect="1"/>
          </p:cNvPicPr>
          <p:nvPr/>
        </p:nvPicPr>
        <p:blipFill rotWithShape="1">
          <a:blip r:embed="rId4"/>
          <a:srcRect l="24300" t="20718" r="24817" b="15960"/>
          <a:stretch/>
        </p:blipFill>
        <p:spPr>
          <a:xfrm>
            <a:off x="413468" y="1767978"/>
            <a:ext cx="4431046" cy="3101734"/>
          </a:xfrm>
          <a:prstGeom prst="rect">
            <a:avLst/>
          </a:prstGeom>
        </p:spPr>
      </p:pic>
      <p:pic>
        <p:nvPicPr>
          <p:cNvPr id="11" name="Picture 10"/>
          <p:cNvPicPr>
            <a:picLocks noChangeAspect="1"/>
          </p:cNvPicPr>
          <p:nvPr/>
        </p:nvPicPr>
        <p:blipFill rotWithShape="1">
          <a:blip r:embed="rId5"/>
          <a:srcRect l="34000" t="8760" r="34455" b="11127"/>
          <a:stretch/>
        </p:blipFill>
        <p:spPr>
          <a:xfrm>
            <a:off x="5009412" y="1767978"/>
            <a:ext cx="2381693" cy="3402419"/>
          </a:xfrm>
          <a:prstGeom prst="rect">
            <a:avLst/>
          </a:prstGeom>
        </p:spPr>
      </p:pic>
      <p:sp>
        <p:nvSpPr>
          <p:cNvPr id="12" name="Footer Placeholder 11"/>
          <p:cNvSpPr>
            <a:spLocks noGrp="1"/>
          </p:cNvSpPr>
          <p:nvPr>
            <p:ph type="ftr" sz="quarter" idx="11"/>
          </p:nvPr>
        </p:nvSpPr>
        <p:spPr/>
        <p:txBody>
          <a:bodyPr/>
          <a:lstStyle/>
          <a:p>
            <a:r>
              <a:rPr lang="en-US"/>
              <a:t>Cheshire and Merseyside Consortium 2019 V.3</a:t>
            </a:r>
            <a:endParaRPr lang="en-GB"/>
          </a:p>
        </p:txBody>
      </p:sp>
      <p:sp>
        <p:nvSpPr>
          <p:cNvPr id="3" name="Date Placeholder 2"/>
          <p:cNvSpPr>
            <a:spLocks noGrp="1"/>
          </p:cNvSpPr>
          <p:nvPr>
            <p:ph type="dt" sz="half" idx="10"/>
          </p:nvPr>
        </p:nvSpPr>
        <p:spPr/>
        <p:txBody>
          <a:bodyPr/>
          <a:lstStyle/>
          <a:p>
            <a:r>
              <a:rPr lang="en-GB"/>
              <a:t>26/02/2019</a:t>
            </a:r>
          </a:p>
        </p:txBody>
      </p:sp>
    </p:spTree>
    <p:extLst>
      <p:ext uri="{BB962C8B-B14F-4D97-AF65-F5344CB8AC3E}">
        <p14:creationId xmlns:p14="http://schemas.microsoft.com/office/powerpoint/2010/main" val="73909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755B-EA76-4CCA-A9C8-428E8F36D659}"/>
              </a:ext>
            </a:extLst>
          </p:cNvPr>
          <p:cNvSpPr>
            <a:spLocks noGrp="1"/>
          </p:cNvSpPr>
          <p:nvPr>
            <p:ph type="title"/>
          </p:nvPr>
        </p:nvSpPr>
        <p:spPr>
          <a:xfrm>
            <a:off x="838200" y="250371"/>
            <a:ext cx="10515600" cy="990600"/>
          </a:xfrm>
        </p:spPr>
        <p:txBody>
          <a:bodyPr>
            <a:normAutofit fontScale="90000"/>
          </a:bodyPr>
          <a:lstStyle/>
          <a:p>
            <a:pPr algn="ctr"/>
            <a:r>
              <a:rPr lang="en-GB" dirty="0"/>
              <a:t>Standards of Proficiency for Registered Nurses </a:t>
            </a:r>
            <a:br>
              <a:rPr lang="en-GB" dirty="0"/>
            </a:br>
            <a:endParaRPr lang="en-GB" dirty="0"/>
          </a:p>
        </p:txBody>
      </p:sp>
      <p:sp>
        <p:nvSpPr>
          <p:cNvPr id="3" name="Content Placeholder 2">
            <a:extLst>
              <a:ext uri="{FF2B5EF4-FFF2-40B4-BE49-F238E27FC236}">
                <a16:creationId xmlns:a16="http://schemas.microsoft.com/office/drawing/2014/main" id="{C1958909-36AD-49C2-BE94-ABF1CC13839A}"/>
              </a:ext>
            </a:extLst>
          </p:cNvPr>
          <p:cNvSpPr>
            <a:spLocks noGrp="1"/>
          </p:cNvSpPr>
          <p:nvPr>
            <p:ph idx="1"/>
          </p:nvPr>
        </p:nvSpPr>
        <p:spPr>
          <a:xfrm>
            <a:off x="914400" y="1240972"/>
            <a:ext cx="10515600" cy="5617028"/>
          </a:xfrm>
        </p:spPr>
        <p:txBody>
          <a:bodyPr>
            <a:normAutofit/>
          </a:bodyPr>
          <a:lstStyle/>
          <a:p>
            <a:pPr marL="0" indent="0">
              <a:buNone/>
            </a:pP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US"/>
              <a:t>Cheshire and Merseyside Consortium 2019 V.3</a:t>
            </a:r>
            <a:endParaRPr lang="en-GB"/>
          </a:p>
        </p:txBody>
      </p:sp>
      <p:pic>
        <p:nvPicPr>
          <p:cNvPr id="5" name="E0217C93-0A1C-40D7-BAE4-8039EF8E866E" descr="110BBE57-DFBF-450E-9C86-E3198BF6FC0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r>
              <a:rPr lang="en-GB"/>
              <a:t>26/02/2019</a:t>
            </a:r>
          </a:p>
        </p:txBody>
      </p:sp>
    </p:spTree>
    <p:extLst>
      <p:ext uri="{BB962C8B-B14F-4D97-AF65-F5344CB8AC3E}">
        <p14:creationId xmlns:p14="http://schemas.microsoft.com/office/powerpoint/2010/main" val="1114173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ED92-7539-4254-9BDB-FCBEF6027D31}"/>
              </a:ext>
            </a:extLst>
          </p:cNvPr>
          <p:cNvSpPr>
            <a:spLocks noGrp="1"/>
          </p:cNvSpPr>
          <p:nvPr>
            <p:ph type="title"/>
          </p:nvPr>
        </p:nvSpPr>
        <p:spPr>
          <a:xfrm>
            <a:off x="838200" y="1"/>
            <a:ext cx="10515600" cy="1120462"/>
          </a:xfrm>
        </p:spPr>
        <p:txBody>
          <a:bodyPr>
            <a:normAutofit fontScale="90000"/>
          </a:bodyPr>
          <a:lstStyle/>
          <a:p>
            <a:pPr algn="ctr"/>
            <a:r>
              <a:rPr lang="en-GB" dirty="0"/>
              <a:t>Pre Registration Nursing Students Engaged in Practice</a:t>
            </a:r>
          </a:p>
        </p:txBody>
      </p:sp>
      <p:pic>
        <p:nvPicPr>
          <p:cNvPr id="8" name="Content Placeholder 7">
            <a:extLst>
              <a:ext uri="{FF2B5EF4-FFF2-40B4-BE49-F238E27FC236}">
                <a16:creationId xmlns:a16="http://schemas.microsoft.com/office/drawing/2014/main" id="{B329ED6E-BF60-4FEE-AC03-AF81EB4E9FED}"/>
              </a:ext>
            </a:extLst>
          </p:cNvPr>
          <p:cNvPicPr>
            <a:picLocks noGrp="1" noChangeAspect="1"/>
          </p:cNvPicPr>
          <p:nvPr>
            <p:ph idx="1"/>
          </p:nvPr>
        </p:nvPicPr>
        <p:blipFill>
          <a:blip r:embed="rId3"/>
          <a:stretch>
            <a:fillRect/>
          </a:stretch>
        </p:blipFill>
        <p:spPr>
          <a:xfrm>
            <a:off x="646545" y="965200"/>
            <a:ext cx="10815782" cy="5814291"/>
          </a:xfrm>
          <a:prstGeom prst="rect">
            <a:avLst/>
          </a:prstGeom>
          <a:ln>
            <a:noFill/>
          </a:ln>
          <a:effectLst>
            <a:softEdge rad="112500"/>
          </a:effectLst>
        </p:spPr>
      </p:pic>
      <p:sp>
        <p:nvSpPr>
          <p:cNvPr id="3" name="Footer Placeholder 2"/>
          <p:cNvSpPr>
            <a:spLocks noGrp="1"/>
          </p:cNvSpPr>
          <p:nvPr>
            <p:ph type="ftr" sz="quarter" idx="11"/>
          </p:nvPr>
        </p:nvSpPr>
        <p:spPr/>
        <p:txBody>
          <a:bodyPr/>
          <a:lstStyle/>
          <a:p>
            <a:r>
              <a:rPr lang="en-US"/>
              <a:t>Cheshire and Merseyside Consortium 2019 V.3</a:t>
            </a:r>
            <a:endParaRPr lang="en-GB"/>
          </a:p>
        </p:txBody>
      </p:sp>
      <p:sp>
        <p:nvSpPr>
          <p:cNvPr id="4" name="Date Placeholder 3"/>
          <p:cNvSpPr>
            <a:spLocks noGrp="1"/>
          </p:cNvSpPr>
          <p:nvPr>
            <p:ph type="dt" sz="half" idx="10"/>
          </p:nvPr>
        </p:nvSpPr>
        <p:spPr/>
        <p:txBody>
          <a:bodyPr/>
          <a:lstStyle/>
          <a:p>
            <a:r>
              <a:rPr lang="en-GB"/>
              <a:t>26/02/2019</a:t>
            </a:r>
          </a:p>
        </p:txBody>
      </p:sp>
    </p:spTree>
    <p:extLst>
      <p:ext uri="{BB962C8B-B14F-4D97-AF65-F5344CB8AC3E}">
        <p14:creationId xmlns:p14="http://schemas.microsoft.com/office/powerpoint/2010/main" val="1000773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F56717-7A13-4169-92C2-7B600E7B6C55}"/>
              </a:ext>
            </a:extLst>
          </p:cNvPr>
          <p:cNvSpPr>
            <a:spLocks noGrp="1"/>
          </p:cNvSpPr>
          <p:nvPr>
            <p:ph type="title"/>
          </p:nvPr>
        </p:nvSpPr>
        <p:spPr/>
        <p:txBody>
          <a:bodyPr/>
          <a:lstStyle/>
          <a:p>
            <a:pPr algn="ctr"/>
            <a:r>
              <a:rPr lang="en-GB" dirty="0"/>
              <a:t>Nursing Associates, different platforms</a:t>
            </a:r>
          </a:p>
        </p:txBody>
      </p:sp>
      <p:pic>
        <p:nvPicPr>
          <p:cNvPr id="7" name="Content Placeholder 6">
            <a:hlinkClick r:id="rId3"/>
            <a:extLst>
              <a:ext uri="{FF2B5EF4-FFF2-40B4-BE49-F238E27FC236}">
                <a16:creationId xmlns:a16="http://schemas.microsoft.com/office/drawing/2014/main" id="{67D96FC9-24A0-4CAE-BEF3-46106796DDBF}"/>
              </a:ext>
            </a:extLst>
          </p:cNvPr>
          <p:cNvPicPr>
            <a:picLocks noGrp="1" noChangeAspect="1"/>
          </p:cNvPicPr>
          <p:nvPr>
            <p:ph sz="half" idx="1"/>
          </p:nvPr>
        </p:nvPicPr>
        <p:blipFill>
          <a:blip r:embed="rId4"/>
          <a:stretch>
            <a:fillRect/>
          </a:stretch>
        </p:blipFill>
        <p:spPr>
          <a:xfrm>
            <a:off x="838200" y="2137911"/>
            <a:ext cx="5181600" cy="3726766"/>
          </a:xfrm>
          <a:prstGeom prst="rect">
            <a:avLst/>
          </a:prstGeom>
        </p:spPr>
      </p:pic>
      <p:pic>
        <p:nvPicPr>
          <p:cNvPr id="11" name="Content Placeholder 10">
            <a:extLst>
              <a:ext uri="{FF2B5EF4-FFF2-40B4-BE49-F238E27FC236}">
                <a16:creationId xmlns:a16="http://schemas.microsoft.com/office/drawing/2014/main" id="{E0A42764-96B4-4B24-BBA1-BFC7ED16BD55}"/>
              </a:ext>
            </a:extLst>
          </p:cNvPr>
          <p:cNvPicPr>
            <a:picLocks noGrp="1" noChangeAspect="1"/>
          </p:cNvPicPr>
          <p:nvPr>
            <p:ph sz="half" idx="2"/>
          </p:nvPr>
        </p:nvPicPr>
        <p:blipFill>
          <a:blip r:embed="rId5"/>
          <a:stretch>
            <a:fillRect/>
          </a:stretch>
        </p:blipFill>
        <p:spPr>
          <a:xfrm>
            <a:off x="7009669" y="1825625"/>
            <a:ext cx="3506667" cy="4351338"/>
          </a:xfrm>
          <a:prstGeom prst="rect">
            <a:avLst/>
          </a:prstGeom>
        </p:spPr>
      </p:pic>
      <p:sp>
        <p:nvSpPr>
          <p:cNvPr id="2" name="Date Placeholder 1"/>
          <p:cNvSpPr>
            <a:spLocks noGrp="1"/>
          </p:cNvSpPr>
          <p:nvPr>
            <p:ph type="dt" sz="half" idx="10"/>
          </p:nvPr>
        </p:nvSpPr>
        <p:spPr/>
        <p:txBody>
          <a:bodyPr/>
          <a:lstStyle/>
          <a:p>
            <a:r>
              <a:rPr lang="en-GB"/>
              <a:t>26/02/2019</a:t>
            </a:r>
          </a:p>
        </p:txBody>
      </p:sp>
      <p:sp>
        <p:nvSpPr>
          <p:cNvPr id="3" name="Footer Placeholder 2"/>
          <p:cNvSpPr>
            <a:spLocks noGrp="1"/>
          </p:cNvSpPr>
          <p:nvPr>
            <p:ph type="ftr" sz="quarter" idx="11"/>
          </p:nvPr>
        </p:nvSpPr>
        <p:spPr/>
        <p:txBody>
          <a:bodyPr/>
          <a:lstStyle/>
          <a:p>
            <a:r>
              <a:rPr lang="en-US"/>
              <a:t>Cheshire and Merseyside Consortium 2019 V.3</a:t>
            </a:r>
            <a:endParaRPr lang="en-GB"/>
          </a:p>
        </p:txBody>
      </p:sp>
    </p:spTree>
    <p:extLst>
      <p:ext uri="{BB962C8B-B14F-4D97-AF65-F5344CB8AC3E}">
        <p14:creationId xmlns:p14="http://schemas.microsoft.com/office/powerpoint/2010/main" val="4219397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F7798-0BC1-4522-835A-ED271FE544A1}"/>
              </a:ext>
            </a:extLst>
          </p:cNvPr>
          <p:cNvSpPr>
            <a:spLocks noGrp="1"/>
          </p:cNvSpPr>
          <p:nvPr>
            <p:ph type="title"/>
          </p:nvPr>
        </p:nvSpPr>
        <p:spPr/>
        <p:txBody>
          <a:bodyPr/>
          <a:lstStyle/>
          <a:p>
            <a:r>
              <a:rPr lang="en-GB" dirty="0"/>
              <a:t>Future Midwifery Standards</a:t>
            </a:r>
            <a:br>
              <a:rPr lang="en-GB" dirty="0"/>
            </a:br>
            <a:r>
              <a:rPr lang="en-GB" sz="1400" dirty="0"/>
              <a:t>(Click </a:t>
            </a:r>
            <a:r>
              <a:rPr lang="en-GB" sz="1400"/>
              <a:t>on hyperlink) </a:t>
            </a:r>
            <a:r>
              <a:rPr lang="en-GB" sz="1400">
                <a:hlinkClick r:id="rId2"/>
              </a:rPr>
              <a:t>https://www.nmc.org.uk/globalassets/sitedocuments/midwifery/future-midwife-consultation/draft-standards-of-proficiency-for-midwives.pdf</a:t>
            </a:r>
            <a:r>
              <a:rPr lang="en-GB" sz="1400"/>
              <a:t> </a:t>
            </a:r>
            <a:endParaRPr lang="en-GB" dirty="0"/>
          </a:p>
        </p:txBody>
      </p:sp>
      <p:sp>
        <p:nvSpPr>
          <p:cNvPr id="3" name="Content Placeholder 2">
            <a:extLst>
              <a:ext uri="{FF2B5EF4-FFF2-40B4-BE49-F238E27FC236}">
                <a16:creationId xmlns:a16="http://schemas.microsoft.com/office/drawing/2014/main" id="{30106939-A400-4EBD-9200-59A55B937F3E}"/>
              </a:ext>
            </a:extLst>
          </p:cNvPr>
          <p:cNvSpPr>
            <a:spLocks noGrp="1"/>
          </p:cNvSpPr>
          <p:nvPr>
            <p:ph sz="half" idx="1"/>
          </p:nvPr>
        </p:nvSpPr>
        <p:spPr>
          <a:xfrm>
            <a:off x="838200" y="1825625"/>
            <a:ext cx="5429036" cy="4351338"/>
          </a:xfrm>
        </p:spPr>
        <p:txBody>
          <a:bodyPr>
            <a:normAutofit fontScale="70000" lnSpcReduction="20000"/>
          </a:bodyPr>
          <a:lstStyle/>
          <a:p>
            <a:r>
              <a:rPr lang="en-GB" dirty="0"/>
              <a:t>Domain 1:</a:t>
            </a:r>
          </a:p>
          <a:p>
            <a:pPr marL="0" indent="0">
              <a:buNone/>
            </a:pPr>
            <a:r>
              <a:rPr lang="en-GB" dirty="0"/>
              <a:t>   Being an accountable and autonomous midwife</a:t>
            </a:r>
          </a:p>
          <a:p>
            <a:r>
              <a:rPr lang="en-GB" dirty="0"/>
              <a:t>Domain 2: The midwife’s ability to provide and promote continuity of care and carer</a:t>
            </a:r>
          </a:p>
          <a:p>
            <a:r>
              <a:rPr lang="en-GB" dirty="0"/>
              <a:t>Domain 3: Universal care for all women, </a:t>
            </a:r>
            <a:r>
              <a:rPr lang="en-GB" dirty="0" err="1"/>
              <a:t>newborn</a:t>
            </a:r>
            <a:r>
              <a:rPr lang="en-GB" dirty="0"/>
              <a:t> infants and families</a:t>
            </a:r>
          </a:p>
          <a:p>
            <a:r>
              <a:rPr lang="en-GB" dirty="0"/>
              <a:t>Domain 4: Additional care for women, </a:t>
            </a:r>
            <a:r>
              <a:rPr lang="en-GB" dirty="0" err="1"/>
              <a:t>newborn</a:t>
            </a:r>
            <a:r>
              <a:rPr lang="en-GB" dirty="0"/>
              <a:t> infants and families with complications and/or further needs</a:t>
            </a:r>
          </a:p>
          <a:p>
            <a:r>
              <a:rPr lang="en-GB" dirty="0"/>
              <a:t>Domain 5:Promoting safe and effective care: the midwife as colleague, scholar and </a:t>
            </a:r>
            <a:r>
              <a:rPr lang="en-GB" dirty="0" smtClean="0"/>
              <a:t>leaders</a:t>
            </a:r>
          </a:p>
          <a:p>
            <a:pPr marL="0" indent="0">
              <a:buNone/>
            </a:pPr>
            <a:endParaRPr lang="en-GB" dirty="0" smtClean="0"/>
          </a:p>
          <a:p>
            <a:pPr marL="0" indent="0">
              <a:buNone/>
            </a:pPr>
            <a:r>
              <a:rPr lang="en-GB" b="1" dirty="0" smtClean="0">
                <a:solidFill>
                  <a:srgbClr val="FF0000"/>
                </a:solidFill>
              </a:rPr>
              <a:t>NB. </a:t>
            </a:r>
            <a:r>
              <a:rPr lang="en-GB" dirty="0" smtClean="0">
                <a:solidFill>
                  <a:srgbClr val="FF0000"/>
                </a:solidFill>
              </a:rPr>
              <a:t>Please refer to your local HEI to see when the new Standards for Supervision and Assessment will </a:t>
            </a:r>
            <a:r>
              <a:rPr lang="en-GB" smtClean="0">
                <a:solidFill>
                  <a:srgbClr val="FF0000"/>
                </a:solidFill>
              </a:rPr>
              <a:t>be applicable</a:t>
            </a:r>
            <a:r>
              <a:rPr lang="en-GB" dirty="0" smtClean="0">
                <a:solidFill>
                  <a:srgbClr val="FF0000"/>
                </a:solidFill>
              </a:rPr>
              <a:t>.</a:t>
            </a:r>
            <a:endParaRPr lang="en-GB" dirty="0">
              <a:solidFill>
                <a:srgbClr val="FF0000"/>
              </a:solidFill>
            </a:endParaRPr>
          </a:p>
        </p:txBody>
      </p:sp>
      <p:sp>
        <p:nvSpPr>
          <p:cNvPr id="5" name="Date Placeholder 4">
            <a:extLst>
              <a:ext uri="{FF2B5EF4-FFF2-40B4-BE49-F238E27FC236}">
                <a16:creationId xmlns:a16="http://schemas.microsoft.com/office/drawing/2014/main" id="{A8C7A1EA-D53E-4058-961F-F1210B56CB61}"/>
              </a:ext>
            </a:extLst>
          </p:cNvPr>
          <p:cNvSpPr>
            <a:spLocks noGrp="1"/>
          </p:cNvSpPr>
          <p:nvPr>
            <p:ph type="dt" sz="half" idx="10"/>
          </p:nvPr>
        </p:nvSpPr>
        <p:spPr/>
        <p:txBody>
          <a:bodyPr/>
          <a:lstStyle/>
          <a:p>
            <a:r>
              <a:rPr lang="en-GB"/>
              <a:t>26/02/2019</a:t>
            </a:r>
          </a:p>
        </p:txBody>
      </p:sp>
      <p:sp>
        <p:nvSpPr>
          <p:cNvPr id="6" name="Footer Placeholder 5">
            <a:extLst>
              <a:ext uri="{FF2B5EF4-FFF2-40B4-BE49-F238E27FC236}">
                <a16:creationId xmlns:a16="http://schemas.microsoft.com/office/drawing/2014/main" id="{0591FB92-23E6-440E-8114-8A9041FC6C4A}"/>
              </a:ext>
            </a:extLst>
          </p:cNvPr>
          <p:cNvSpPr>
            <a:spLocks noGrp="1"/>
          </p:cNvSpPr>
          <p:nvPr>
            <p:ph type="ftr" sz="quarter" idx="11"/>
          </p:nvPr>
        </p:nvSpPr>
        <p:spPr/>
        <p:txBody>
          <a:bodyPr/>
          <a:lstStyle/>
          <a:p>
            <a:r>
              <a:rPr lang="en-US"/>
              <a:t>Cheshire and Merseyside Consortium 2019 V.3</a:t>
            </a:r>
            <a:endParaRPr lang="en-GB"/>
          </a:p>
        </p:txBody>
      </p:sp>
      <p:pic>
        <p:nvPicPr>
          <p:cNvPr id="10" name="Content Placeholder 9">
            <a:extLst>
              <a:ext uri="{FF2B5EF4-FFF2-40B4-BE49-F238E27FC236}">
                <a16:creationId xmlns:a16="http://schemas.microsoft.com/office/drawing/2014/main" id="{C52EEFEB-7B3B-4751-9D44-997ED46727F6}"/>
              </a:ext>
            </a:extLst>
          </p:cNvPr>
          <p:cNvPicPr>
            <a:picLocks noGrp="1" noChangeAspect="1"/>
          </p:cNvPicPr>
          <p:nvPr>
            <p:ph sz="half" idx="2"/>
          </p:nvPr>
        </p:nvPicPr>
        <p:blipFill>
          <a:blip r:embed="rId3"/>
          <a:stretch>
            <a:fillRect/>
          </a:stretch>
        </p:blipFill>
        <p:spPr>
          <a:xfrm>
            <a:off x="6977295" y="1690688"/>
            <a:ext cx="4172659" cy="4351338"/>
          </a:xfrm>
          <a:prstGeom prst="rect">
            <a:avLst/>
          </a:prstGeom>
        </p:spPr>
      </p:pic>
    </p:spTree>
    <p:extLst>
      <p:ext uri="{BB962C8B-B14F-4D97-AF65-F5344CB8AC3E}">
        <p14:creationId xmlns:p14="http://schemas.microsoft.com/office/powerpoint/2010/main" val="7500134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5843965d-cbd6-442f-ba9a-93d8cec72c6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2527</TotalTime>
  <Words>3314</Words>
  <Application>Microsoft Office PowerPoint</Application>
  <PresentationFormat>Widescreen</PresentationFormat>
  <Paragraphs>382</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Black</vt:lpstr>
      <vt:lpstr>Calibri</vt:lpstr>
      <vt:lpstr>Calibri Light</vt:lpstr>
      <vt:lpstr>Times New Roman</vt:lpstr>
      <vt:lpstr>Wingdings</vt:lpstr>
      <vt:lpstr>Office Theme</vt:lpstr>
      <vt:lpstr>Introduction to the  New Standards and what this means for you</vt:lpstr>
      <vt:lpstr>The Code (NMC, 2018)</vt:lpstr>
      <vt:lpstr>Changes to Educational Standards /</vt:lpstr>
      <vt:lpstr>New NMC Standards for Education and Training</vt:lpstr>
      <vt:lpstr>Standards of Proficiencies for Programmes </vt:lpstr>
      <vt:lpstr>Standards of Proficiency for Registered Nurses  </vt:lpstr>
      <vt:lpstr>Pre Registration Nursing Students Engaged in Practice</vt:lpstr>
      <vt:lpstr>Nursing Associates, different platforms</vt:lpstr>
      <vt:lpstr>Future Midwifery Standards (Click on hyperlink) https://www.nmc.org.uk/globalassets/sitedocuments/midwifery/future-midwife-consultation/draft-standards-of-proficiency-for-midwives.pdf </vt:lpstr>
      <vt:lpstr>The competency framework for prescribers  </vt:lpstr>
      <vt:lpstr>Standards for student supervision and assessment in more detail </vt:lpstr>
      <vt:lpstr>NMC Pages Relating to SSSA</vt:lpstr>
      <vt:lpstr>What does this mean for you</vt:lpstr>
      <vt:lpstr>Roles and Responsibilities</vt:lpstr>
      <vt:lpstr>Nominated Person    </vt:lpstr>
      <vt:lpstr>  What remains the same?  </vt:lpstr>
      <vt:lpstr>Routes to Nurse and Midwifery Registration</vt:lpstr>
      <vt:lpstr>Activities and Skills </vt:lpstr>
      <vt:lpstr>S.W.O.T Analysis </vt:lpstr>
      <vt:lpstr>Organisation/specific programme information</vt:lpstr>
      <vt:lpstr>Frequently asked questions  (Link)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Whelan</dc:creator>
  <cp:lastModifiedBy>Stuart Roberts</cp:lastModifiedBy>
  <cp:revision>102</cp:revision>
  <cp:lastPrinted>2019-04-24T10:36:58Z</cp:lastPrinted>
  <dcterms:created xsi:type="dcterms:W3CDTF">2018-11-22T08:42:21Z</dcterms:created>
  <dcterms:modified xsi:type="dcterms:W3CDTF">2019-06-19T10:23:14Z</dcterms:modified>
</cp:coreProperties>
</file>