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09" r:id="rId2"/>
    <p:sldId id="310" r:id="rId3"/>
    <p:sldId id="311" r:id="rId4"/>
    <p:sldId id="312" r:id="rId5"/>
    <p:sldId id="313" r:id="rId6"/>
    <p:sldId id="314" r:id="rId7"/>
    <p:sldId id="315" r:id="rId8"/>
    <p:sldId id="316" r:id="rId9"/>
    <p:sldId id="317" r:id="rId10"/>
    <p:sldId id="318" r:id="rId11"/>
  </p:sldIdLst>
  <p:sldSz cx="12192000" cy="6858000"/>
  <p:notesSz cx="6797675" cy="9928225"/>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Whelan" initials="AW" lastIdx="1" clrIdx="0">
    <p:extLst/>
  </p:cmAuthor>
  <p:cmAuthor id="2" name="Barrett, Julie" initials="BJ"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75414" autoAdjust="0"/>
  </p:normalViewPr>
  <p:slideViewPr>
    <p:cSldViewPr snapToGrid="0">
      <p:cViewPr>
        <p:scale>
          <a:sx n="93" d="100"/>
          <a:sy n="93" d="100"/>
        </p:scale>
        <p:origin x="-52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7F22EF4A-1BC1-4015-A1CF-87C69217AEB8}" type="datetimeFigureOut">
              <a:rPr lang="en-GB" smtClean="0"/>
              <a:t>20/08/2019</a:t>
            </a:fld>
            <a:endParaRPr lang="en-GB"/>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2E805D94-AE3F-40A2-9023-7C6362ACF432}" type="slidenum">
              <a:rPr lang="en-GB" smtClean="0"/>
              <a:t>‹#›</a:t>
            </a:fld>
            <a:endParaRPr lang="en-GB"/>
          </a:p>
        </p:txBody>
      </p:sp>
    </p:spTree>
    <p:extLst>
      <p:ext uri="{BB962C8B-B14F-4D97-AF65-F5344CB8AC3E}">
        <p14:creationId xmlns:p14="http://schemas.microsoft.com/office/powerpoint/2010/main" val="259512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12018B5E-A450-41C9-947D-630B112BA65F}" type="datetimeFigureOut">
              <a:rPr lang="en-GB" smtClean="0"/>
              <a:t>20/08/2019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7BFD3544-2D60-4F6A-8408-B72EB2670500}" type="slidenum">
              <a:rPr lang="en-GB" smtClean="0"/>
              <a:t>‹#›</a:t>
            </a:fld>
            <a:endParaRPr lang="en-GB"/>
          </a:p>
        </p:txBody>
      </p:sp>
    </p:spTree>
    <p:extLst>
      <p:ext uri="{BB962C8B-B14F-4D97-AF65-F5344CB8AC3E}">
        <p14:creationId xmlns:p14="http://schemas.microsoft.com/office/powerpoint/2010/main" val="156758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51E60E-3FB3-4292-9598-B0587240B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288EF61D-3C09-4295-912A-C349EC34C7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77FF01DC-07E8-4E43-BE66-DE81920A88A3}"/>
              </a:ext>
            </a:extLst>
          </p:cNvPr>
          <p:cNvSpPr>
            <a:spLocks noGrp="1"/>
          </p:cNvSpPr>
          <p:nvPr>
            <p:ph type="dt" sz="half" idx="10"/>
          </p:nvPr>
        </p:nvSpPr>
        <p:spPr/>
        <p:txBody>
          <a:bodyPr/>
          <a:lstStyle/>
          <a:p>
            <a:r>
              <a:rPr lang="en-GB"/>
              <a:t>26/02/2019</a:t>
            </a:r>
          </a:p>
        </p:txBody>
      </p:sp>
      <p:sp>
        <p:nvSpPr>
          <p:cNvPr id="5" name="Footer Placeholder 4">
            <a:extLst>
              <a:ext uri="{FF2B5EF4-FFF2-40B4-BE49-F238E27FC236}">
                <a16:creationId xmlns="" xmlns:a16="http://schemas.microsoft.com/office/drawing/2014/main" id="{8722F110-E9BC-475B-92C8-41AF6B515275}"/>
              </a:ext>
            </a:extLst>
          </p:cNvPr>
          <p:cNvSpPr>
            <a:spLocks noGrp="1"/>
          </p:cNvSpPr>
          <p:nvPr>
            <p:ph type="ftr" sz="quarter" idx="11"/>
          </p:nvPr>
        </p:nvSpPr>
        <p:spPr/>
        <p:txBody>
          <a:bodyPr/>
          <a:lstStyle/>
          <a:p>
            <a:r>
              <a:rPr lang="en-US"/>
              <a:t>Cheshire and Merseyside Consortium 2019 V.3</a:t>
            </a:r>
            <a:endParaRPr lang="en-GB"/>
          </a:p>
        </p:txBody>
      </p:sp>
      <p:sp>
        <p:nvSpPr>
          <p:cNvPr id="6" name="Slide Number Placeholder 5">
            <a:extLst>
              <a:ext uri="{FF2B5EF4-FFF2-40B4-BE49-F238E27FC236}">
                <a16:creationId xmlns="" xmlns:a16="http://schemas.microsoft.com/office/drawing/2014/main" id="{115A2D42-3003-48D4-A06A-5E3E4A4F4526}"/>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357123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063AE-D7CA-49D3-8E42-75084F2717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AF14B9A4-9CE6-42A9-B2B7-76AC71C14A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1BB17D4-4970-46A7-9F4C-5080C48272BD}"/>
              </a:ext>
            </a:extLst>
          </p:cNvPr>
          <p:cNvSpPr>
            <a:spLocks noGrp="1"/>
          </p:cNvSpPr>
          <p:nvPr>
            <p:ph type="dt" sz="half" idx="10"/>
          </p:nvPr>
        </p:nvSpPr>
        <p:spPr/>
        <p:txBody>
          <a:bodyPr/>
          <a:lstStyle/>
          <a:p>
            <a:r>
              <a:rPr lang="en-GB"/>
              <a:t>26/02/2019</a:t>
            </a:r>
          </a:p>
        </p:txBody>
      </p:sp>
      <p:sp>
        <p:nvSpPr>
          <p:cNvPr id="5" name="Footer Placeholder 4">
            <a:extLst>
              <a:ext uri="{FF2B5EF4-FFF2-40B4-BE49-F238E27FC236}">
                <a16:creationId xmlns="" xmlns:a16="http://schemas.microsoft.com/office/drawing/2014/main" id="{EAC78116-CB94-4515-BB5B-D6FC01AF43FD}"/>
              </a:ext>
            </a:extLst>
          </p:cNvPr>
          <p:cNvSpPr>
            <a:spLocks noGrp="1"/>
          </p:cNvSpPr>
          <p:nvPr>
            <p:ph type="ftr" sz="quarter" idx="11"/>
          </p:nvPr>
        </p:nvSpPr>
        <p:spPr/>
        <p:txBody>
          <a:bodyPr/>
          <a:lstStyle/>
          <a:p>
            <a:r>
              <a:rPr lang="en-US"/>
              <a:t>Cheshire and Merseyside Consortium 2019 V.3</a:t>
            </a:r>
            <a:endParaRPr lang="en-GB"/>
          </a:p>
        </p:txBody>
      </p:sp>
      <p:sp>
        <p:nvSpPr>
          <p:cNvPr id="6" name="Slide Number Placeholder 5">
            <a:extLst>
              <a:ext uri="{FF2B5EF4-FFF2-40B4-BE49-F238E27FC236}">
                <a16:creationId xmlns="" xmlns:a16="http://schemas.microsoft.com/office/drawing/2014/main" id="{48FD4FE5-D8A8-42F7-ACC1-501BEEA6567A}"/>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50229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3180969-3B90-4CB8-8C43-CF1FD29F34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11963DC-32C4-4BE3-AC8C-70309333CF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C4AAB08-B0A8-4B4D-96CC-0D3D5B8D8587}"/>
              </a:ext>
            </a:extLst>
          </p:cNvPr>
          <p:cNvSpPr>
            <a:spLocks noGrp="1"/>
          </p:cNvSpPr>
          <p:nvPr>
            <p:ph type="dt" sz="half" idx="10"/>
          </p:nvPr>
        </p:nvSpPr>
        <p:spPr/>
        <p:txBody>
          <a:bodyPr/>
          <a:lstStyle/>
          <a:p>
            <a:r>
              <a:rPr lang="en-GB"/>
              <a:t>26/02/2019</a:t>
            </a:r>
          </a:p>
        </p:txBody>
      </p:sp>
      <p:sp>
        <p:nvSpPr>
          <p:cNvPr id="5" name="Footer Placeholder 4">
            <a:extLst>
              <a:ext uri="{FF2B5EF4-FFF2-40B4-BE49-F238E27FC236}">
                <a16:creationId xmlns="" xmlns:a16="http://schemas.microsoft.com/office/drawing/2014/main" id="{B88F918A-0ECB-47AD-928A-167536764D3D}"/>
              </a:ext>
            </a:extLst>
          </p:cNvPr>
          <p:cNvSpPr>
            <a:spLocks noGrp="1"/>
          </p:cNvSpPr>
          <p:nvPr>
            <p:ph type="ftr" sz="quarter" idx="11"/>
          </p:nvPr>
        </p:nvSpPr>
        <p:spPr/>
        <p:txBody>
          <a:bodyPr/>
          <a:lstStyle/>
          <a:p>
            <a:r>
              <a:rPr lang="en-US"/>
              <a:t>Cheshire and Merseyside Consortium 2019 V.3</a:t>
            </a:r>
            <a:endParaRPr lang="en-GB"/>
          </a:p>
        </p:txBody>
      </p:sp>
      <p:sp>
        <p:nvSpPr>
          <p:cNvPr id="6" name="Slide Number Placeholder 5">
            <a:extLst>
              <a:ext uri="{FF2B5EF4-FFF2-40B4-BE49-F238E27FC236}">
                <a16:creationId xmlns="" xmlns:a16="http://schemas.microsoft.com/office/drawing/2014/main" id="{2924CAD6-3E72-4FD5-97A5-5EC57D6BBE81}"/>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388907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B02F97-7386-4978-8A0F-CC380E579F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6FAFC0E-EFC7-4725-9C15-544C8FDF22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7E0250D-3DAA-4219-9124-32AA3E264F52}"/>
              </a:ext>
            </a:extLst>
          </p:cNvPr>
          <p:cNvSpPr>
            <a:spLocks noGrp="1"/>
          </p:cNvSpPr>
          <p:nvPr>
            <p:ph type="dt" sz="half" idx="10"/>
          </p:nvPr>
        </p:nvSpPr>
        <p:spPr/>
        <p:txBody>
          <a:bodyPr/>
          <a:lstStyle/>
          <a:p>
            <a:r>
              <a:rPr lang="en-GB"/>
              <a:t>26/02/2019</a:t>
            </a:r>
          </a:p>
        </p:txBody>
      </p:sp>
      <p:sp>
        <p:nvSpPr>
          <p:cNvPr id="5" name="Footer Placeholder 4">
            <a:extLst>
              <a:ext uri="{FF2B5EF4-FFF2-40B4-BE49-F238E27FC236}">
                <a16:creationId xmlns="" xmlns:a16="http://schemas.microsoft.com/office/drawing/2014/main" id="{57354151-40D2-419A-A2BA-2BEA1A20B63F}"/>
              </a:ext>
            </a:extLst>
          </p:cNvPr>
          <p:cNvSpPr>
            <a:spLocks noGrp="1"/>
          </p:cNvSpPr>
          <p:nvPr>
            <p:ph type="ftr" sz="quarter" idx="11"/>
          </p:nvPr>
        </p:nvSpPr>
        <p:spPr/>
        <p:txBody>
          <a:bodyPr/>
          <a:lstStyle/>
          <a:p>
            <a:r>
              <a:rPr lang="en-US"/>
              <a:t>Cheshire and Merseyside Consortium 2019 V.3</a:t>
            </a:r>
            <a:endParaRPr lang="en-GB"/>
          </a:p>
        </p:txBody>
      </p:sp>
      <p:sp>
        <p:nvSpPr>
          <p:cNvPr id="6" name="Slide Number Placeholder 5">
            <a:extLst>
              <a:ext uri="{FF2B5EF4-FFF2-40B4-BE49-F238E27FC236}">
                <a16:creationId xmlns="" xmlns:a16="http://schemas.microsoft.com/office/drawing/2014/main" id="{0099F0A5-0E9C-4CC1-B481-2BB064B7B7D0}"/>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344098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677CFD-485E-4B27-8DD2-98F6583DD9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EACCB8E-9825-4D92-B68E-9425C731D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6BF7905-10B4-46D4-99EE-036E83A8647B}"/>
              </a:ext>
            </a:extLst>
          </p:cNvPr>
          <p:cNvSpPr>
            <a:spLocks noGrp="1"/>
          </p:cNvSpPr>
          <p:nvPr>
            <p:ph type="dt" sz="half" idx="10"/>
          </p:nvPr>
        </p:nvSpPr>
        <p:spPr/>
        <p:txBody>
          <a:bodyPr/>
          <a:lstStyle/>
          <a:p>
            <a:r>
              <a:rPr lang="en-GB"/>
              <a:t>26/02/2019</a:t>
            </a:r>
          </a:p>
        </p:txBody>
      </p:sp>
      <p:sp>
        <p:nvSpPr>
          <p:cNvPr id="5" name="Footer Placeholder 4">
            <a:extLst>
              <a:ext uri="{FF2B5EF4-FFF2-40B4-BE49-F238E27FC236}">
                <a16:creationId xmlns="" xmlns:a16="http://schemas.microsoft.com/office/drawing/2014/main" id="{696C598B-FC58-4E71-ABFF-A12CD6C26701}"/>
              </a:ext>
            </a:extLst>
          </p:cNvPr>
          <p:cNvSpPr>
            <a:spLocks noGrp="1"/>
          </p:cNvSpPr>
          <p:nvPr>
            <p:ph type="ftr" sz="quarter" idx="11"/>
          </p:nvPr>
        </p:nvSpPr>
        <p:spPr/>
        <p:txBody>
          <a:bodyPr/>
          <a:lstStyle/>
          <a:p>
            <a:r>
              <a:rPr lang="en-US"/>
              <a:t>Cheshire and Merseyside Consortium 2019 V.3</a:t>
            </a:r>
            <a:endParaRPr lang="en-GB"/>
          </a:p>
        </p:txBody>
      </p:sp>
      <p:sp>
        <p:nvSpPr>
          <p:cNvPr id="6" name="Slide Number Placeholder 5">
            <a:extLst>
              <a:ext uri="{FF2B5EF4-FFF2-40B4-BE49-F238E27FC236}">
                <a16:creationId xmlns="" xmlns:a16="http://schemas.microsoft.com/office/drawing/2014/main" id="{D6FD0308-FFFA-466E-A7E4-7F0DF05AD3D8}"/>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298043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1FC12D-F09F-4088-B51A-C5EBB6EBD0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6DCAA23-3D97-4456-8BEF-3B668F0AE9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6EF3A976-69E1-4017-A7C9-C481BFD562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16B678BD-6E1B-467B-BF5A-1CC890C43F5D}"/>
              </a:ext>
            </a:extLst>
          </p:cNvPr>
          <p:cNvSpPr>
            <a:spLocks noGrp="1"/>
          </p:cNvSpPr>
          <p:nvPr>
            <p:ph type="dt" sz="half" idx="10"/>
          </p:nvPr>
        </p:nvSpPr>
        <p:spPr/>
        <p:txBody>
          <a:bodyPr/>
          <a:lstStyle/>
          <a:p>
            <a:r>
              <a:rPr lang="en-GB"/>
              <a:t>26/02/2019</a:t>
            </a:r>
          </a:p>
        </p:txBody>
      </p:sp>
      <p:sp>
        <p:nvSpPr>
          <p:cNvPr id="6" name="Footer Placeholder 5">
            <a:extLst>
              <a:ext uri="{FF2B5EF4-FFF2-40B4-BE49-F238E27FC236}">
                <a16:creationId xmlns="" xmlns:a16="http://schemas.microsoft.com/office/drawing/2014/main" id="{AB07A915-BA77-4BF9-896A-B1D86334FE8A}"/>
              </a:ext>
            </a:extLst>
          </p:cNvPr>
          <p:cNvSpPr>
            <a:spLocks noGrp="1"/>
          </p:cNvSpPr>
          <p:nvPr>
            <p:ph type="ftr" sz="quarter" idx="11"/>
          </p:nvPr>
        </p:nvSpPr>
        <p:spPr/>
        <p:txBody>
          <a:bodyPr/>
          <a:lstStyle/>
          <a:p>
            <a:r>
              <a:rPr lang="en-US"/>
              <a:t>Cheshire and Merseyside Consortium 2019 V.3</a:t>
            </a:r>
            <a:endParaRPr lang="en-GB"/>
          </a:p>
        </p:txBody>
      </p:sp>
      <p:sp>
        <p:nvSpPr>
          <p:cNvPr id="7" name="Slide Number Placeholder 6">
            <a:extLst>
              <a:ext uri="{FF2B5EF4-FFF2-40B4-BE49-F238E27FC236}">
                <a16:creationId xmlns="" xmlns:a16="http://schemas.microsoft.com/office/drawing/2014/main" id="{58759639-C8E3-4853-BBD5-D86649EEC96F}"/>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156970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4F0B13-30ED-4785-98C1-91E9EC0B49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58BAB2F-8BB1-4BC1-8430-B6847E633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718814C-3056-4E65-B9F4-21ECD2CB2C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BECC515-7847-4980-B968-17555411A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043032B-7BC7-4068-AC9A-A05DDEBED0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A0400B0E-E415-48BE-BD92-FC82A7D2A9C6}"/>
              </a:ext>
            </a:extLst>
          </p:cNvPr>
          <p:cNvSpPr>
            <a:spLocks noGrp="1"/>
          </p:cNvSpPr>
          <p:nvPr>
            <p:ph type="dt" sz="half" idx="10"/>
          </p:nvPr>
        </p:nvSpPr>
        <p:spPr/>
        <p:txBody>
          <a:bodyPr/>
          <a:lstStyle/>
          <a:p>
            <a:r>
              <a:rPr lang="en-GB"/>
              <a:t>26/02/2019</a:t>
            </a:r>
          </a:p>
        </p:txBody>
      </p:sp>
      <p:sp>
        <p:nvSpPr>
          <p:cNvPr id="8" name="Footer Placeholder 7">
            <a:extLst>
              <a:ext uri="{FF2B5EF4-FFF2-40B4-BE49-F238E27FC236}">
                <a16:creationId xmlns="" xmlns:a16="http://schemas.microsoft.com/office/drawing/2014/main" id="{B6B303A9-3DA5-4ADC-B9E0-B739DA6117E4}"/>
              </a:ext>
            </a:extLst>
          </p:cNvPr>
          <p:cNvSpPr>
            <a:spLocks noGrp="1"/>
          </p:cNvSpPr>
          <p:nvPr>
            <p:ph type="ftr" sz="quarter" idx="11"/>
          </p:nvPr>
        </p:nvSpPr>
        <p:spPr/>
        <p:txBody>
          <a:bodyPr/>
          <a:lstStyle/>
          <a:p>
            <a:r>
              <a:rPr lang="en-US"/>
              <a:t>Cheshire and Merseyside Consortium 2019 V.3</a:t>
            </a:r>
            <a:endParaRPr lang="en-GB"/>
          </a:p>
        </p:txBody>
      </p:sp>
      <p:sp>
        <p:nvSpPr>
          <p:cNvPr id="9" name="Slide Number Placeholder 8">
            <a:extLst>
              <a:ext uri="{FF2B5EF4-FFF2-40B4-BE49-F238E27FC236}">
                <a16:creationId xmlns="" xmlns:a16="http://schemas.microsoft.com/office/drawing/2014/main" id="{A1C581A2-A74D-4A1B-9810-8659E6F1F8EE}"/>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101544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FC65F9-0BD4-4810-90E7-D266B6B0AF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770A195E-F4B6-475E-AF87-CCC76AE41FA5}"/>
              </a:ext>
            </a:extLst>
          </p:cNvPr>
          <p:cNvSpPr>
            <a:spLocks noGrp="1"/>
          </p:cNvSpPr>
          <p:nvPr>
            <p:ph type="dt" sz="half" idx="10"/>
          </p:nvPr>
        </p:nvSpPr>
        <p:spPr/>
        <p:txBody>
          <a:bodyPr/>
          <a:lstStyle/>
          <a:p>
            <a:r>
              <a:rPr lang="en-GB"/>
              <a:t>26/02/2019</a:t>
            </a:r>
          </a:p>
        </p:txBody>
      </p:sp>
      <p:sp>
        <p:nvSpPr>
          <p:cNvPr id="4" name="Footer Placeholder 3">
            <a:extLst>
              <a:ext uri="{FF2B5EF4-FFF2-40B4-BE49-F238E27FC236}">
                <a16:creationId xmlns="" xmlns:a16="http://schemas.microsoft.com/office/drawing/2014/main" id="{BE848013-D92F-4C72-947D-A117B38D192C}"/>
              </a:ext>
            </a:extLst>
          </p:cNvPr>
          <p:cNvSpPr>
            <a:spLocks noGrp="1"/>
          </p:cNvSpPr>
          <p:nvPr>
            <p:ph type="ftr" sz="quarter" idx="11"/>
          </p:nvPr>
        </p:nvSpPr>
        <p:spPr/>
        <p:txBody>
          <a:bodyPr/>
          <a:lstStyle/>
          <a:p>
            <a:r>
              <a:rPr lang="en-US"/>
              <a:t>Cheshire and Merseyside Consortium 2019 V.3</a:t>
            </a:r>
            <a:endParaRPr lang="en-GB"/>
          </a:p>
        </p:txBody>
      </p:sp>
      <p:sp>
        <p:nvSpPr>
          <p:cNvPr id="5" name="Slide Number Placeholder 4">
            <a:extLst>
              <a:ext uri="{FF2B5EF4-FFF2-40B4-BE49-F238E27FC236}">
                <a16:creationId xmlns="" xmlns:a16="http://schemas.microsoft.com/office/drawing/2014/main" id="{8ED23343-BE39-4E9A-BD41-2A94B481B6BA}"/>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341021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F1DC662-6540-43E0-AD6E-5801E454211B}"/>
              </a:ext>
            </a:extLst>
          </p:cNvPr>
          <p:cNvSpPr>
            <a:spLocks noGrp="1"/>
          </p:cNvSpPr>
          <p:nvPr>
            <p:ph type="dt" sz="half" idx="10"/>
          </p:nvPr>
        </p:nvSpPr>
        <p:spPr/>
        <p:txBody>
          <a:bodyPr/>
          <a:lstStyle/>
          <a:p>
            <a:r>
              <a:rPr lang="en-GB"/>
              <a:t>26/02/2019</a:t>
            </a:r>
          </a:p>
        </p:txBody>
      </p:sp>
      <p:sp>
        <p:nvSpPr>
          <p:cNvPr id="3" name="Footer Placeholder 2">
            <a:extLst>
              <a:ext uri="{FF2B5EF4-FFF2-40B4-BE49-F238E27FC236}">
                <a16:creationId xmlns="" xmlns:a16="http://schemas.microsoft.com/office/drawing/2014/main" id="{5B218A01-B622-4003-8219-7FFB549BE3F3}"/>
              </a:ext>
            </a:extLst>
          </p:cNvPr>
          <p:cNvSpPr>
            <a:spLocks noGrp="1"/>
          </p:cNvSpPr>
          <p:nvPr>
            <p:ph type="ftr" sz="quarter" idx="11"/>
          </p:nvPr>
        </p:nvSpPr>
        <p:spPr/>
        <p:txBody>
          <a:bodyPr/>
          <a:lstStyle/>
          <a:p>
            <a:r>
              <a:rPr lang="en-US"/>
              <a:t>Cheshire and Merseyside Consortium 2019 V.3</a:t>
            </a:r>
            <a:endParaRPr lang="en-GB"/>
          </a:p>
        </p:txBody>
      </p:sp>
      <p:sp>
        <p:nvSpPr>
          <p:cNvPr id="4" name="Slide Number Placeholder 3">
            <a:extLst>
              <a:ext uri="{FF2B5EF4-FFF2-40B4-BE49-F238E27FC236}">
                <a16:creationId xmlns="" xmlns:a16="http://schemas.microsoft.com/office/drawing/2014/main" id="{899F54A9-4E45-448A-A155-4AC5E656F945}"/>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211204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DFD79C-6D19-4054-B13D-2AC1AD9E4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EFA7041D-7B42-427E-B73E-592EB56D2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F385593F-F88E-4C14-881B-9B738AE85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6B04F15-7646-4E19-85AC-67C20DACD23E}"/>
              </a:ext>
            </a:extLst>
          </p:cNvPr>
          <p:cNvSpPr>
            <a:spLocks noGrp="1"/>
          </p:cNvSpPr>
          <p:nvPr>
            <p:ph type="dt" sz="half" idx="10"/>
          </p:nvPr>
        </p:nvSpPr>
        <p:spPr/>
        <p:txBody>
          <a:bodyPr/>
          <a:lstStyle/>
          <a:p>
            <a:r>
              <a:rPr lang="en-GB"/>
              <a:t>26/02/2019</a:t>
            </a:r>
          </a:p>
        </p:txBody>
      </p:sp>
      <p:sp>
        <p:nvSpPr>
          <p:cNvPr id="6" name="Footer Placeholder 5">
            <a:extLst>
              <a:ext uri="{FF2B5EF4-FFF2-40B4-BE49-F238E27FC236}">
                <a16:creationId xmlns="" xmlns:a16="http://schemas.microsoft.com/office/drawing/2014/main" id="{73485737-28F6-4169-A733-7B794CC003FA}"/>
              </a:ext>
            </a:extLst>
          </p:cNvPr>
          <p:cNvSpPr>
            <a:spLocks noGrp="1"/>
          </p:cNvSpPr>
          <p:nvPr>
            <p:ph type="ftr" sz="quarter" idx="11"/>
          </p:nvPr>
        </p:nvSpPr>
        <p:spPr/>
        <p:txBody>
          <a:bodyPr/>
          <a:lstStyle/>
          <a:p>
            <a:r>
              <a:rPr lang="en-US"/>
              <a:t>Cheshire and Merseyside Consortium 2019 V.3</a:t>
            </a:r>
            <a:endParaRPr lang="en-GB"/>
          </a:p>
        </p:txBody>
      </p:sp>
      <p:sp>
        <p:nvSpPr>
          <p:cNvPr id="7" name="Slide Number Placeholder 6">
            <a:extLst>
              <a:ext uri="{FF2B5EF4-FFF2-40B4-BE49-F238E27FC236}">
                <a16:creationId xmlns="" xmlns:a16="http://schemas.microsoft.com/office/drawing/2014/main" id="{E9F3BAD6-3AC6-4518-A78F-D3259F008511}"/>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343548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09F8B7-4FF4-4A59-8E97-29849EEC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344B7746-3762-4476-A53A-684DE27A8D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9360B7E4-9596-423B-A1DC-4218CB322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09505DE-9417-4B46-B5B2-9173B984A221}"/>
              </a:ext>
            </a:extLst>
          </p:cNvPr>
          <p:cNvSpPr>
            <a:spLocks noGrp="1"/>
          </p:cNvSpPr>
          <p:nvPr>
            <p:ph type="dt" sz="half" idx="10"/>
          </p:nvPr>
        </p:nvSpPr>
        <p:spPr/>
        <p:txBody>
          <a:bodyPr/>
          <a:lstStyle/>
          <a:p>
            <a:r>
              <a:rPr lang="en-GB"/>
              <a:t>26/02/2019</a:t>
            </a:r>
          </a:p>
        </p:txBody>
      </p:sp>
      <p:sp>
        <p:nvSpPr>
          <p:cNvPr id="6" name="Footer Placeholder 5">
            <a:extLst>
              <a:ext uri="{FF2B5EF4-FFF2-40B4-BE49-F238E27FC236}">
                <a16:creationId xmlns="" xmlns:a16="http://schemas.microsoft.com/office/drawing/2014/main" id="{A47EE57E-DEA3-4A54-A390-CCF87C50F508}"/>
              </a:ext>
            </a:extLst>
          </p:cNvPr>
          <p:cNvSpPr>
            <a:spLocks noGrp="1"/>
          </p:cNvSpPr>
          <p:nvPr>
            <p:ph type="ftr" sz="quarter" idx="11"/>
          </p:nvPr>
        </p:nvSpPr>
        <p:spPr/>
        <p:txBody>
          <a:bodyPr/>
          <a:lstStyle/>
          <a:p>
            <a:r>
              <a:rPr lang="en-US"/>
              <a:t>Cheshire and Merseyside Consortium 2019 V.3</a:t>
            </a:r>
            <a:endParaRPr lang="en-GB"/>
          </a:p>
        </p:txBody>
      </p:sp>
      <p:sp>
        <p:nvSpPr>
          <p:cNvPr id="7" name="Slide Number Placeholder 6">
            <a:extLst>
              <a:ext uri="{FF2B5EF4-FFF2-40B4-BE49-F238E27FC236}">
                <a16:creationId xmlns="" xmlns:a16="http://schemas.microsoft.com/office/drawing/2014/main" id="{5A702049-F559-4CA9-9C37-E84E871F5F2C}"/>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224169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9804F84-2049-4AF3-A8DC-A1BD86C66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4E1FD77-1458-47C7-BB64-43616F5AA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01FFEBF-3BBA-40AB-966D-DFD8C1EEA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26/02/2019</a:t>
            </a:r>
          </a:p>
        </p:txBody>
      </p:sp>
      <p:sp>
        <p:nvSpPr>
          <p:cNvPr id="5" name="Footer Placeholder 4">
            <a:extLst>
              <a:ext uri="{FF2B5EF4-FFF2-40B4-BE49-F238E27FC236}">
                <a16:creationId xmlns="" xmlns:a16="http://schemas.microsoft.com/office/drawing/2014/main" id="{22B6EE66-0FF8-440F-AC1B-6B22C2B80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Cheshire and Merseyside Consortium 2019 V.3</a:t>
            </a:r>
            <a:endParaRPr lang="en-GB"/>
          </a:p>
        </p:txBody>
      </p:sp>
      <p:sp>
        <p:nvSpPr>
          <p:cNvPr id="6" name="Slide Number Placeholder 5">
            <a:extLst>
              <a:ext uri="{FF2B5EF4-FFF2-40B4-BE49-F238E27FC236}">
                <a16:creationId xmlns="" xmlns:a16="http://schemas.microsoft.com/office/drawing/2014/main" id="{27913702-82D7-46A3-B7FF-E36901DDB2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6B909-4904-40AF-9BB8-2176FEC11189}" type="slidenum">
              <a:rPr lang="en-GB" smtClean="0"/>
              <a:t>‹#›</a:t>
            </a:fld>
            <a:endParaRPr lang="en-GB"/>
          </a:p>
        </p:txBody>
      </p:sp>
    </p:spTree>
    <p:extLst>
      <p:ext uri="{BB962C8B-B14F-4D97-AF65-F5344CB8AC3E}">
        <p14:creationId xmlns:p14="http://schemas.microsoft.com/office/powerpoint/2010/main" val="1297834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726" y="577833"/>
            <a:ext cx="9144000" cy="2387600"/>
          </a:xfrm>
        </p:spPr>
        <p:txBody>
          <a:bodyPr/>
          <a:lstStyle/>
          <a:p>
            <a:r>
              <a:rPr lang="en-GB" dirty="0" smtClean="0"/>
              <a:t>Action planning</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503" y="441289"/>
            <a:ext cx="1676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182" y="3063161"/>
            <a:ext cx="7358062"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86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Cassidy S, Coffey M, Murphy F (2017) ‘Seeking authorization’: a grounded theory exploration of mentors’ experiences of assessing nursing students on the borderline of achievement of competence in clinical practice </a:t>
            </a:r>
            <a:r>
              <a:rPr lang="en-GB" i="1" dirty="0" smtClean="0"/>
              <a:t>Journal of Advanced Nursing </a:t>
            </a:r>
            <a:r>
              <a:rPr lang="en-GB" dirty="0" smtClean="0"/>
              <a:t>73 (9) p2167-2178</a:t>
            </a:r>
          </a:p>
          <a:p>
            <a:r>
              <a:rPr lang="en-GB" dirty="0" smtClean="0"/>
              <a:t>Hunt LA, McGee P, </a:t>
            </a:r>
            <a:r>
              <a:rPr lang="en-GB" dirty="0" err="1" smtClean="0"/>
              <a:t>Gutteridge</a:t>
            </a:r>
            <a:r>
              <a:rPr lang="en-GB" dirty="0" smtClean="0"/>
              <a:t> R, Hughes M (2016) Failing securely: The processes and support which underpin English nurse mentors’ assessment decisions regarding under-performing students </a:t>
            </a:r>
            <a:r>
              <a:rPr lang="en-GB" i="1" dirty="0" smtClean="0"/>
              <a:t>Nurse Education Today</a:t>
            </a:r>
            <a:r>
              <a:rPr lang="en-GB" dirty="0" smtClean="0"/>
              <a:t> 39 p79-86</a:t>
            </a:r>
          </a:p>
          <a:p>
            <a:r>
              <a:rPr lang="en-GB" dirty="0"/>
              <a:t>Hunt LA, McGee P, </a:t>
            </a:r>
            <a:r>
              <a:rPr lang="en-GB" dirty="0" err="1"/>
              <a:t>Gutteridge</a:t>
            </a:r>
            <a:r>
              <a:rPr lang="en-GB" dirty="0"/>
              <a:t> R, Hughes M (2016</a:t>
            </a:r>
            <a:r>
              <a:rPr lang="en-GB" dirty="0" smtClean="0"/>
              <a:t>) Manipulating mentors’ assessment decisions: Do underperforming student nurses use coercive strategies to influence mentors’ practical assessment decisions? </a:t>
            </a:r>
            <a:r>
              <a:rPr lang="en-GB" i="1" dirty="0" smtClean="0"/>
              <a:t>Nurse Education in Practice</a:t>
            </a:r>
            <a:r>
              <a:rPr lang="en-GB" dirty="0" smtClean="0"/>
              <a:t> 20 p154-162</a:t>
            </a:r>
          </a:p>
          <a:p>
            <a:r>
              <a:rPr lang="en-GB" dirty="0" smtClean="0"/>
              <a:t>Hutchison T &amp; Cochrane J (2014) A phenomenological study into the impact of the sign-off mentor in the acute hospital setting </a:t>
            </a:r>
            <a:r>
              <a:rPr lang="en-GB" i="1" dirty="0" smtClean="0"/>
              <a:t>Nurse Education Today </a:t>
            </a:r>
            <a:r>
              <a:rPr lang="en-GB" dirty="0" smtClean="0"/>
              <a:t>34 p1029-1033</a:t>
            </a:r>
          </a:p>
          <a:p>
            <a:r>
              <a:rPr lang="en-GB" dirty="0" smtClean="0"/>
              <a:t>Morley D (2016) Applying Wenger’s communities of practice theory to placement learning </a:t>
            </a:r>
            <a:r>
              <a:rPr lang="en-GB" i="1" dirty="0" smtClean="0"/>
              <a:t>Nurse Education Today </a:t>
            </a:r>
            <a:r>
              <a:rPr lang="en-GB" dirty="0" smtClean="0"/>
              <a:t>39 p161-162</a:t>
            </a:r>
          </a:p>
          <a:p>
            <a:r>
              <a:rPr lang="en-GB" dirty="0" smtClean="0"/>
              <a:t>NMC (2018) </a:t>
            </a:r>
            <a:r>
              <a:rPr lang="en-GB" i="1" dirty="0" smtClean="0"/>
              <a:t>Part 2: Standards for student supervision and assessment</a:t>
            </a:r>
          </a:p>
          <a:p>
            <a:r>
              <a:rPr lang="en-GB" dirty="0" smtClean="0"/>
              <a:t>Wenger E (1998) cited in </a:t>
            </a:r>
            <a:r>
              <a:rPr lang="en-GB" dirty="0"/>
              <a:t>Morley D (2016) Applying Wenger’s communities of practice theory to placement learning </a:t>
            </a:r>
            <a:r>
              <a:rPr lang="en-GB" i="1" dirty="0"/>
              <a:t>Nurse Education Today </a:t>
            </a:r>
            <a:r>
              <a:rPr lang="en-GB" dirty="0"/>
              <a:t>39 </a:t>
            </a:r>
            <a:r>
              <a:rPr lang="en-GB" dirty="0" smtClean="0"/>
              <a:t>p161-162</a:t>
            </a:r>
            <a:endParaRPr lang="en-GB" dirty="0"/>
          </a:p>
          <a:p>
            <a:endParaRPr lang="en-GB" dirty="0" smtClean="0"/>
          </a:p>
          <a:p>
            <a:endParaRPr lang="en-GB" dirty="0"/>
          </a:p>
        </p:txBody>
      </p:sp>
    </p:spTree>
    <p:extLst>
      <p:ext uri="{BB962C8B-B14F-4D97-AF65-F5344CB8AC3E}">
        <p14:creationId xmlns:p14="http://schemas.microsoft.com/office/powerpoint/2010/main" val="33002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r>
              <a:rPr lang="en-GB" dirty="0" smtClean="0"/>
              <a:t>To explore reasons why learners may need additional support to progress </a:t>
            </a:r>
          </a:p>
          <a:p>
            <a:r>
              <a:rPr lang="en-GB" dirty="0" smtClean="0"/>
              <a:t>To explore the challenges for supervisors and assessors</a:t>
            </a:r>
          </a:p>
          <a:p>
            <a:r>
              <a:rPr lang="en-GB" dirty="0" smtClean="0"/>
              <a:t>To develop a plan of action to support learning and development </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973" y="3657600"/>
            <a:ext cx="3212262" cy="27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88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571" y="139093"/>
            <a:ext cx="10515600" cy="1325563"/>
          </a:xfrm>
        </p:spPr>
        <p:txBody>
          <a:bodyPr/>
          <a:lstStyle/>
          <a:p>
            <a:r>
              <a:rPr lang="en-GB" dirty="0" smtClean="0"/>
              <a:t>Identifying the issues</a:t>
            </a:r>
            <a:endParaRPr lang="en-GB" dirty="0"/>
          </a:p>
        </p:txBody>
      </p:sp>
      <p:sp>
        <p:nvSpPr>
          <p:cNvPr id="3" name="Content Placeholder 2"/>
          <p:cNvSpPr>
            <a:spLocks noGrp="1"/>
          </p:cNvSpPr>
          <p:nvPr>
            <p:ph idx="1"/>
          </p:nvPr>
        </p:nvSpPr>
        <p:spPr>
          <a:xfrm>
            <a:off x="633572" y="1278900"/>
            <a:ext cx="10515600" cy="4351338"/>
          </a:xfrm>
        </p:spPr>
        <p:txBody>
          <a:bodyPr>
            <a:normAutofit fontScale="92500" lnSpcReduction="10000"/>
          </a:bodyPr>
          <a:lstStyle/>
          <a:p>
            <a:r>
              <a:rPr lang="en-GB" dirty="0" smtClean="0"/>
              <a:t>For registered professionals, supporting students in practice has many benefits such as building new relationships and maintaining own knowledge (Morley 2016)</a:t>
            </a:r>
          </a:p>
          <a:p>
            <a:r>
              <a:rPr lang="en-GB" dirty="0" smtClean="0"/>
              <a:t>Wenger (1998) suggested that a community can benefit from the contribution of ‘novices’ leading to collaborative professional development</a:t>
            </a:r>
          </a:p>
          <a:p>
            <a:r>
              <a:rPr lang="en-GB" dirty="0" smtClean="0"/>
              <a:t>Yet evidence suggests it also comes with challenges including negative emotions when dealing with an underperforming student, and a worry about the students response to negative feedback (Hunt et al 2016)</a:t>
            </a:r>
          </a:p>
          <a:p>
            <a:r>
              <a:rPr lang="en-GB" dirty="0" smtClean="0"/>
              <a:t>This can be exacerbated by a sense that issues related to under performance should have been dealt with sooner (Hutchison &amp; Cochrane 2014)</a:t>
            </a:r>
          </a:p>
        </p:txBody>
      </p:sp>
      <p:pic>
        <p:nvPicPr>
          <p:cNvPr id="4103" name="Picture 7" descr="C:\Program Files (x86)\Microsoft Office\MEDIA\CAGCAT10\j029912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3889" y="410010"/>
            <a:ext cx="1100023"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85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 </a:t>
            </a:r>
            <a:r>
              <a:rPr lang="en-GB" dirty="0" smtClean="0"/>
              <a:t>Practice </a:t>
            </a:r>
            <a:r>
              <a:rPr lang="en-GB" dirty="0"/>
              <a:t>L</a:t>
            </a:r>
            <a:r>
              <a:rPr lang="en-GB" dirty="0" smtClean="0"/>
              <a:t>earning</a:t>
            </a:r>
            <a:endParaRPr lang="en-GB" dirty="0"/>
          </a:p>
        </p:txBody>
      </p:sp>
      <p:sp>
        <p:nvSpPr>
          <p:cNvPr id="3" name="Content Placeholder 2"/>
          <p:cNvSpPr>
            <a:spLocks noGrp="1"/>
          </p:cNvSpPr>
          <p:nvPr>
            <p:ph idx="1"/>
          </p:nvPr>
        </p:nvSpPr>
        <p:spPr>
          <a:xfrm>
            <a:off x="838200" y="1448656"/>
            <a:ext cx="7227013" cy="4728307"/>
          </a:xfrm>
        </p:spPr>
        <p:txBody>
          <a:bodyPr>
            <a:normAutofit fontScale="70000" lnSpcReduction="20000"/>
          </a:bodyPr>
          <a:lstStyle/>
          <a:p>
            <a:r>
              <a:rPr lang="en-GB" dirty="0" smtClean="0"/>
              <a:t>All students require safe, effective and inclusive learning experiences (NMC, 2018)</a:t>
            </a:r>
          </a:p>
          <a:p>
            <a:r>
              <a:rPr lang="en-GB" dirty="0" smtClean="0"/>
              <a:t>And students are expected to be proactive in their own education and development</a:t>
            </a:r>
          </a:p>
          <a:p>
            <a:r>
              <a:rPr lang="en-GB" dirty="0" smtClean="0"/>
              <a:t>Supervisors and assessors recognise that learning experiences  should be tailored to the students stage of learning</a:t>
            </a:r>
          </a:p>
          <a:p>
            <a:r>
              <a:rPr lang="en-GB" dirty="0" smtClean="0"/>
              <a:t>Therefore a discussion must take place at the start of the practice experience to determine any specific learning needs for your student</a:t>
            </a:r>
          </a:p>
          <a:p>
            <a:r>
              <a:rPr lang="en-GB" dirty="0" smtClean="0"/>
              <a:t>This will help you to understand past experiences and focus on the current needs of your student. It is also an opportunity to review progress to date and review feedback from other practice experiences</a:t>
            </a:r>
          </a:p>
          <a:p>
            <a:r>
              <a:rPr lang="en-GB" dirty="0" smtClean="0"/>
              <a:t>This may be your first indication that the student has developmental concerns</a:t>
            </a:r>
          </a:p>
          <a:p>
            <a:r>
              <a:rPr lang="en-GB" dirty="0" smtClean="0"/>
              <a:t>This initial discussion can be undertaken by the practice supervisor and shared with the practice assessor</a:t>
            </a:r>
            <a:endParaRPr lang="en-GB" dirty="0"/>
          </a:p>
        </p:txBody>
      </p:sp>
      <p:pic>
        <p:nvPicPr>
          <p:cNvPr id="5128" name="Picture 8" descr="C:\Users\CLeBlanc\AppData\Local\Microsoft\Windows\Temporary Internet Files\Content.IE5\3GDEZ32E\Learn-Practice-Impro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178" y="2424702"/>
            <a:ext cx="3443555" cy="286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13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74" y="169916"/>
            <a:ext cx="10515600" cy="1325563"/>
          </a:xfrm>
        </p:spPr>
        <p:txBody>
          <a:bodyPr/>
          <a:lstStyle/>
          <a:p>
            <a:r>
              <a:rPr lang="en-GB" dirty="0" smtClean="0"/>
              <a:t>Ongoing performance</a:t>
            </a:r>
            <a:endParaRPr lang="en-GB" dirty="0"/>
          </a:p>
        </p:txBody>
      </p:sp>
      <p:sp>
        <p:nvSpPr>
          <p:cNvPr id="3" name="Content Placeholder 2"/>
          <p:cNvSpPr>
            <a:spLocks noGrp="1"/>
          </p:cNvSpPr>
          <p:nvPr>
            <p:ph idx="1"/>
          </p:nvPr>
        </p:nvSpPr>
        <p:spPr>
          <a:xfrm>
            <a:off x="827926" y="2753473"/>
            <a:ext cx="10515600" cy="3670069"/>
          </a:xfrm>
        </p:spPr>
        <p:txBody>
          <a:bodyPr>
            <a:normAutofit fontScale="92500" lnSpcReduction="10000"/>
          </a:bodyPr>
          <a:lstStyle/>
          <a:p>
            <a:r>
              <a:rPr lang="en-GB" dirty="0" smtClean="0"/>
              <a:t>If you have concerns about the level of your students ability it is important to communicate this in a timely manner with the student. </a:t>
            </a:r>
          </a:p>
          <a:p>
            <a:r>
              <a:rPr lang="en-GB" dirty="0" smtClean="0"/>
              <a:t>This is important because students need the opportunity to correct the behaviour you are concerned about or improve their clinical performance </a:t>
            </a:r>
          </a:p>
          <a:p>
            <a:r>
              <a:rPr lang="en-GB" dirty="0" smtClean="0"/>
              <a:t>You may want to ask other supervisors for their feedback</a:t>
            </a:r>
          </a:p>
          <a:p>
            <a:r>
              <a:rPr lang="en-GB" dirty="0" smtClean="0"/>
              <a:t>Communication should be both verbal and written and evidenced in the students practice documentation</a:t>
            </a:r>
          </a:p>
          <a:p>
            <a:r>
              <a:rPr lang="en-GB" dirty="0" smtClean="0"/>
              <a:t>Depersonalise the process by concentrating on the behaviour or competency </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60" y="1027040"/>
            <a:ext cx="4615951" cy="164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99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74" y="375399"/>
            <a:ext cx="10515600" cy="1325563"/>
          </a:xfrm>
        </p:spPr>
        <p:txBody>
          <a:bodyPr>
            <a:normAutofit fontScale="90000"/>
          </a:bodyPr>
          <a:lstStyle/>
          <a:p>
            <a:r>
              <a:rPr lang="en-GB" dirty="0" smtClean="0"/>
              <a:t>Firstly identify the issue</a:t>
            </a:r>
            <a:br>
              <a:rPr lang="en-GB" dirty="0" smtClean="0"/>
            </a:br>
            <a:r>
              <a:rPr lang="en-GB" dirty="0" smtClean="0"/>
              <a:t/>
            </a:r>
            <a:br>
              <a:rPr lang="en-GB" dirty="0" smtClean="0"/>
            </a:br>
            <a:r>
              <a:rPr lang="en-GB" sz="2000" dirty="0" smtClean="0"/>
              <a:t>Is it….</a:t>
            </a:r>
            <a:endParaRPr lang="en-GB" sz="2000" dirty="0"/>
          </a:p>
        </p:txBody>
      </p:sp>
      <p:sp>
        <p:nvSpPr>
          <p:cNvPr id="4" name="Content Placeholder 3"/>
          <p:cNvSpPr>
            <a:spLocks noGrp="1"/>
          </p:cNvSpPr>
          <p:nvPr>
            <p:ph sz="half" idx="1"/>
          </p:nvPr>
        </p:nvSpPr>
        <p:spPr>
          <a:xfrm>
            <a:off x="345040" y="1929481"/>
            <a:ext cx="5181600" cy="4351338"/>
          </a:xfrm>
        </p:spPr>
        <p:txBody>
          <a:bodyPr/>
          <a:lstStyle/>
          <a:p>
            <a:pPr marL="0" indent="0">
              <a:buNone/>
            </a:pPr>
            <a:r>
              <a:rPr lang="en-GB" b="1" dirty="0" smtClean="0"/>
              <a:t>Professional for example: </a:t>
            </a:r>
          </a:p>
          <a:p>
            <a:pPr marL="0" indent="0">
              <a:buNone/>
            </a:pPr>
            <a:r>
              <a:rPr lang="en-GB" dirty="0" smtClean="0"/>
              <a:t>Time keeping</a:t>
            </a:r>
          </a:p>
          <a:p>
            <a:pPr marL="0" indent="0">
              <a:buNone/>
            </a:pPr>
            <a:r>
              <a:rPr lang="en-GB" dirty="0" smtClean="0"/>
              <a:t>Enthusiasm/motivation</a:t>
            </a:r>
          </a:p>
          <a:p>
            <a:pPr marL="0" indent="0">
              <a:buNone/>
            </a:pPr>
            <a:r>
              <a:rPr lang="en-GB" dirty="0" smtClean="0"/>
              <a:t>Uniform</a:t>
            </a:r>
          </a:p>
          <a:p>
            <a:pPr marL="0" indent="0">
              <a:buNone/>
            </a:pPr>
            <a:r>
              <a:rPr lang="en-GB" dirty="0" smtClean="0"/>
              <a:t>Mobile phone usage on placement </a:t>
            </a:r>
          </a:p>
          <a:p>
            <a:pPr marL="0" indent="0">
              <a:buNone/>
            </a:pPr>
            <a:r>
              <a:rPr lang="en-GB" dirty="0" smtClean="0"/>
              <a:t>Professional boundaries</a:t>
            </a:r>
            <a:endParaRPr lang="en-GB" dirty="0"/>
          </a:p>
        </p:txBody>
      </p:sp>
      <p:sp>
        <p:nvSpPr>
          <p:cNvPr id="5" name="Content Placeholder 4"/>
          <p:cNvSpPr>
            <a:spLocks noGrp="1"/>
          </p:cNvSpPr>
          <p:nvPr>
            <p:ph sz="half" idx="2"/>
          </p:nvPr>
        </p:nvSpPr>
        <p:spPr>
          <a:xfrm>
            <a:off x="6901665" y="1753705"/>
            <a:ext cx="5181600" cy="4351338"/>
          </a:xfrm>
        </p:spPr>
        <p:txBody>
          <a:bodyPr/>
          <a:lstStyle/>
          <a:p>
            <a:r>
              <a:rPr lang="en-GB" b="1" dirty="0" smtClean="0"/>
              <a:t>Clinical for example:</a:t>
            </a:r>
          </a:p>
          <a:p>
            <a:r>
              <a:rPr lang="en-GB" dirty="0" smtClean="0"/>
              <a:t>Poor skills development</a:t>
            </a:r>
          </a:p>
          <a:p>
            <a:r>
              <a:rPr lang="en-GB" dirty="0" smtClean="0"/>
              <a:t>Poor communication both written and verbal</a:t>
            </a:r>
          </a:p>
          <a:p>
            <a:r>
              <a:rPr lang="en-GB" dirty="0" smtClean="0"/>
              <a:t>Unable to escalate concerns about a patient</a:t>
            </a:r>
          </a:p>
          <a:p>
            <a:r>
              <a:rPr lang="en-GB" dirty="0" smtClean="0"/>
              <a:t>Unsatisfactory underpinning knowledge</a:t>
            </a:r>
          </a:p>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980" y="2458912"/>
            <a:ext cx="2359025"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Reactions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Be aware that this may the first time your student has had feedback suggesting there are developmental needs so they may be shocked</a:t>
            </a:r>
          </a:p>
          <a:p>
            <a:r>
              <a:rPr lang="en-GB" dirty="0" smtClean="0"/>
              <a:t>There is certainly evidence to suggest a wide range of reactions including</a:t>
            </a:r>
          </a:p>
          <a:p>
            <a:pPr marL="0" indent="0">
              <a:buNone/>
            </a:pPr>
            <a:r>
              <a:rPr lang="en-GB" dirty="0"/>
              <a:t> </a:t>
            </a:r>
            <a:r>
              <a:rPr lang="en-GB" dirty="0" smtClean="0"/>
              <a:t>     a) acknowledgement of the need to improve</a:t>
            </a:r>
          </a:p>
          <a:p>
            <a:pPr marL="0" indent="0">
              <a:buNone/>
            </a:pPr>
            <a:r>
              <a:rPr lang="en-GB" dirty="0"/>
              <a:t> </a:t>
            </a:r>
            <a:r>
              <a:rPr lang="en-GB" dirty="0" smtClean="0"/>
              <a:t>     b) the student may become emotional </a:t>
            </a:r>
          </a:p>
          <a:p>
            <a:pPr marL="0" indent="0">
              <a:buNone/>
            </a:pPr>
            <a:r>
              <a:rPr lang="en-GB" dirty="0"/>
              <a:t> </a:t>
            </a:r>
            <a:r>
              <a:rPr lang="en-GB" dirty="0" smtClean="0"/>
              <a:t>     c) may seek to blame external forces</a:t>
            </a:r>
          </a:p>
          <a:p>
            <a:pPr marL="0" indent="0">
              <a:buNone/>
            </a:pPr>
            <a:r>
              <a:rPr lang="en-GB" dirty="0"/>
              <a:t> </a:t>
            </a:r>
            <a:r>
              <a:rPr lang="en-GB" dirty="0" smtClean="0"/>
              <a:t>     d) may reject the feedback       (Hunt et al 2016)</a:t>
            </a:r>
          </a:p>
          <a:p>
            <a:r>
              <a:rPr lang="en-GB" dirty="0" smtClean="0"/>
              <a:t>You may want to have someone with you such as the academic assessor, this can help the student to see we work together and move forward together (Cassidy et al 2017)</a:t>
            </a:r>
            <a:endParaRPr lang="en-GB" dirty="0"/>
          </a:p>
        </p:txBody>
      </p:sp>
      <p:pic>
        <p:nvPicPr>
          <p:cNvPr id="5" name="Picture 4"/>
          <p:cNvPicPr>
            <a:picLocks noChangeAspect="1"/>
          </p:cNvPicPr>
          <p:nvPr/>
        </p:nvPicPr>
        <p:blipFill>
          <a:blip r:embed="rId2"/>
          <a:stretch>
            <a:fillRect/>
          </a:stretch>
        </p:blipFill>
        <p:spPr>
          <a:xfrm>
            <a:off x="9596062" y="144030"/>
            <a:ext cx="2257639" cy="1623126"/>
          </a:xfrm>
          <a:prstGeom prst="rect">
            <a:avLst/>
          </a:prstGeom>
        </p:spPr>
      </p:pic>
    </p:spTree>
    <p:extLst>
      <p:ext uri="{BB962C8B-B14F-4D97-AF65-F5344CB8AC3E}">
        <p14:creationId xmlns:p14="http://schemas.microsoft.com/office/powerpoint/2010/main" val="2409148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Develop an action </a:t>
            </a:r>
            <a:r>
              <a:rPr lang="en-GB" dirty="0" smtClean="0"/>
              <a:t>plan </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10628362"/>
              </p:ext>
            </p:extLst>
          </p:nvPr>
        </p:nvGraphicFramePr>
        <p:xfrm>
          <a:off x="990600" y="2197447"/>
          <a:ext cx="9601200" cy="384048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xmlns="" val="2776152296"/>
                    </a:ext>
                  </a:extLst>
                </a:gridCol>
                <a:gridCol w="1438102">
                  <a:extLst>
                    <a:ext uri="{9D8B030D-6E8A-4147-A177-3AD203B41FA5}">
                      <a16:colId xmlns:a16="http://schemas.microsoft.com/office/drawing/2014/main" xmlns="" val="992444992"/>
                    </a:ext>
                  </a:extLst>
                </a:gridCol>
                <a:gridCol w="2402378">
                  <a:extLst>
                    <a:ext uri="{9D8B030D-6E8A-4147-A177-3AD203B41FA5}">
                      <a16:colId xmlns:a16="http://schemas.microsoft.com/office/drawing/2014/main" xmlns="" val="525743703"/>
                    </a:ext>
                  </a:extLst>
                </a:gridCol>
                <a:gridCol w="1920240">
                  <a:extLst>
                    <a:ext uri="{9D8B030D-6E8A-4147-A177-3AD203B41FA5}">
                      <a16:colId xmlns:a16="http://schemas.microsoft.com/office/drawing/2014/main" xmlns="" val="378331592"/>
                    </a:ext>
                  </a:extLst>
                </a:gridCol>
                <a:gridCol w="1920240">
                  <a:extLst>
                    <a:ext uri="{9D8B030D-6E8A-4147-A177-3AD203B41FA5}">
                      <a16:colId xmlns:a16="http://schemas.microsoft.com/office/drawing/2014/main" xmlns="" val="4193095888"/>
                    </a:ext>
                  </a:extLst>
                </a:gridCol>
              </a:tblGrid>
              <a:tr h="370840">
                <a:tc>
                  <a:txBody>
                    <a:bodyPr/>
                    <a:lstStyle/>
                    <a:p>
                      <a:r>
                        <a:rPr lang="en-GB" dirty="0" smtClean="0"/>
                        <a:t>Competency</a:t>
                      </a:r>
                      <a:endParaRPr lang="en-GB" dirty="0"/>
                    </a:p>
                  </a:txBody>
                  <a:tcPr/>
                </a:tc>
                <a:tc>
                  <a:txBody>
                    <a:bodyPr/>
                    <a:lstStyle/>
                    <a:p>
                      <a:r>
                        <a:rPr lang="en-GB" dirty="0" smtClean="0"/>
                        <a:t>Date initiated</a:t>
                      </a:r>
                      <a:endParaRPr lang="en-GB" dirty="0"/>
                    </a:p>
                  </a:txBody>
                  <a:tcPr/>
                </a:tc>
                <a:tc>
                  <a:txBody>
                    <a:bodyPr/>
                    <a:lstStyle/>
                    <a:p>
                      <a:r>
                        <a:rPr lang="en-GB" dirty="0" smtClean="0"/>
                        <a:t>Proposed actions</a:t>
                      </a:r>
                      <a:endParaRPr lang="en-GB" dirty="0"/>
                    </a:p>
                  </a:txBody>
                  <a:tcPr/>
                </a:tc>
                <a:tc>
                  <a:txBody>
                    <a:bodyPr/>
                    <a:lstStyle/>
                    <a:p>
                      <a:r>
                        <a:rPr lang="en-GB" dirty="0" smtClean="0"/>
                        <a:t>Review date</a:t>
                      </a:r>
                      <a:endParaRPr lang="en-GB" dirty="0"/>
                    </a:p>
                  </a:txBody>
                  <a:tcPr/>
                </a:tc>
                <a:tc>
                  <a:txBody>
                    <a:bodyPr/>
                    <a:lstStyle/>
                    <a:p>
                      <a:r>
                        <a:rPr lang="en-GB" dirty="0" smtClean="0"/>
                        <a:t>Comments</a:t>
                      </a:r>
                      <a:r>
                        <a:rPr lang="en-GB" baseline="0" dirty="0" smtClean="0"/>
                        <a:t> and signature</a:t>
                      </a:r>
                      <a:endParaRPr lang="en-GB" dirty="0"/>
                    </a:p>
                  </a:txBody>
                  <a:tcPr/>
                </a:tc>
                <a:extLst>
                  <a:ext uri="{0D108BD9-81ED-4DB2-BD59-A6C34878D82A}">
                    <a16:rowId xmlns:a16="http://schemas.microsoft.com/office/drawing/2014/main" xmlns="" val="1402167264"/>
                  </a:ext>
                </a:extLst>
              </a:tr>
              <a:tr h="370840">
                <a:tc>
                  <a:txBody>
                    <a:bodyPr/>
                    <a:lstStyle/>
                    <a:p>
                      <a:r>
                        <a:rPr lang="en-GB" sz="1200" dirty="0" smtClean="0"/>
                        <a:t>Medication management</a:t>
                      </a:r>
                      <a:endParaRPr lang="en-GB" sz="1200" dirty="0"/>
                    </a:p>
                  </a:txBody>
                  <a:tcPr/>
                </a:tc>
                <a:tc>
                  <a:txBody>
                    <a:bodyPr/>
                    <a:lstStyle/>
                    <a:p>
                      <a:r>
                        <a:rPr lang="en-GB" sz="1200" dirty="0" smtClean="0"/>
                        <a:t>18.7.19</a:t>
                      </a:r>
                      <a:endParaRPr lang="en-GB" sz="1200" dirty="0"/>
                    </a:p>
                  </a:txBody>
                  <a:tcPr/>
                </a:tc>
                <a:tc>
                  <a:txBody>
                    <a:bodyPr/>
                    <a:lstStyle/>
                    <a:p>
                      <a:pPr marL="342900" indent="-342900">
                        <a:buAutoNum type="arabicPeriod"/>
                      </a:pPr>
                      <a:r>
                        <a:rPr lang="en-GB" sz="1200" baseline="0" dirty="0" smtClean="0"/>
                        <a:t>Student to identify 3 commonly used medicines on current placement</a:t>
                      </a:r>
                    </a:p>
                    <a:p>
                      <a:pPr marL="342900" indent="-342900">
                        <a:buAutoNum type="arabicPeriod"/>
                      </a:pPr>
                      <a:r>
                        <a:rPr lang="en-GB" sz="1200" baseline="0" dirty="0" smtClean="0"/>
                        <a:t>Complete formulary sheet to demonstrate underpinning knowledge of this medication</a:t>
                      </a:r>
                    </a:p>
                    <a:p>
                      <a:pPr marL="342900" indent="-342900">
                        <a:buAutoNum type="arabicPeriod"/>
                      </a:pPr>
                      <a:r>
                        <a:rPr lang="en-GB" sz="1200" baseline="0" dirty="0" smtClean="0"/>
                        <a:t>Supervisor to facilitate daily access to medication administration in preparation for summative medication assessment</a:t>
                      </a:r>
                    </a:p>
                    <a:p>
                      <a:pPr marL="342900" indent="-342900">
                        <a:buAutoNum type="arabicPeriod"/>
                      </a:pPr>
                      <a:r>
                        <a:rPr lang="en-GB" sz="1200" baseline="0" dirty="0" smtClean="0"/>
                        <a:t>Student requires weekly feedback on performance</a:t>
                      </a:r>
                    </a:p>
                    <a:p>
                      <a:pPr marL="342900" indent="-342900">
                        <a:buAutoNum type="arabicPeriod"/>
                      </a:pPr>
                      <a:r>
                        <a:rPr lang="en-GB" sz="1200" baseline="0" dirty="0" smtClean="0"/>
                        <a:t>Practice Assessor to communicate with Academic Assessor about ongoing performance </a:t>
                      </a:r>
                    </a:p>
                  </a:txBody>
                  <a:tcPr/>
                </a:tc>
                <a:tc>
                  <a:txBody>
                    <a:bodyPr/>
                    <a:lstStyle/>
                    <a:p>
                      <a:r>
                        <a:rPr lang="en-GB" sz="1200" dirty="0" smtClean="0"/>
                        <a:t>Weekly</a:t>
                      </a:r>
                      <a:endParaRPr lang="en-GB" sz="1200" dirty="0"/>
                    </a:p>
                  </a:txBody>
                  <a:tcPr/>
                </a:tc>
                <a:tc>
                  <a:txBody>
                    <a:bodyPr/>
                    <a:lstStyle/>
                    <a:p>
                      <a:endParaRPr lang="en-GB" dirty="0"/>
                    </a:p>
                  </a:txBody>
                  <a:tcPr/>
                </a:tc>
                <a:extLst>
                  <a:ext uri="{0D108BD9-81ED-4DB2-BD59-A6C34878D82A}">
                    <a16:rowId xmlns:a16="http://schemas.microsoft.com/office/drawing/2014/main" xmlns="" val="4103830577"/>
                  </a:ext>
                </a:extLst>
              </a:tr>
            </a:tbl>
          </a:graphicData>
        </a:graphic>
      </p:graphicFrame>
      <p:sp>
        <p:nvSpPr>
          <p:cNvPr id="4" name="Title 4"/>
          <p:cNvSpPr txBox="1">
            <a:spLocks/>
          </p:cNvSpPr>
          <p:nvPr/>
        </p:nvSpPr>
        <p:spPr>
          <a:xfrm>
            <a:off x="990600" y="1534666"/>
            <a:ext cx="10515600"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smtClean="0"/>
              <a:t>Below is an example of an action plan, you will use the template on Pare</a:t>
            </a:r>
            <a:endParaRPr lang="en-GB" sz="2000" dirty="0"/>
          </a:p>
        </p:txBody>
      </p:sp>
    </p:spTree>
    <p:extLst>
      <p:ext uri="{BB962C8B-B14F-4D97-AF65-F5344CB8AC3E}">
        <p14:creationId xmlns:p14="http://schemas.microsoft.com/office/powerpoint/2010/main" val="542750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Ongoing and final assessment</a:t>
            </a:r>
            <a:endParaRPr lang="en-GB" dirty="0"/>
          </a:p>
        </p:txBody>
      </p:sp>
      <p:sp>
        <p:nvSpPr>
          <p:cNvPr id="3" name="Content Placeholder 2"/>
          <p:cNvSpPr>
            <a:spLocks noGrp="1"/>
          </p:cNvSpPr>
          <p:nvPr>
            <p:ph idx="1"/>
          </p:nvPr>
        </p:nvSpPr>
        <p:spPr>
          <a:xfrm>
            <a:off x="1402422" y="1376196"/>
            <a:ext cx="9601200" cy="4716379"/>
          </a:xfrm>
        </p:spPr>
        <p:txBody>
          <a:bodyPr>
            <a:normAutofit fontScale="77500" lnSpcReduction="20000"/>
          </a:bodyPr>
          <a:lstStyle/>
          <a:p>
            <a:r>
              <a:rPr lang="en-GB" dirty="0" smtClean="0"/>
              <a:t>Once an action plan is in place your student will need regular feedback for some indication of improvement or not</a:t>
            </a:r>
          </a:p>
          <a:p>
            <a:r>
              <a:rPr lang="en-GB" dirty="0"/>
              <a:t>D</a:t>
            </a:r>
            <a:r>
              <a:rPr lang="en-GB" dirty="0" smtClean="0"/>
              <a:t>ecisions to fail a student should not come as a surprise</a:t>
            </a:r>
          </a:p>
          <a:p>
            <a:r>
              <a:rPr lang="en-GB" dirty="0" smtClean="0"/>
              <a:t>The academic assessor and practice assessor should agree a timeline of communication so </a:t>
            </a:r>
            <a:r>
              <a:rPr lang="en-GB" dirty="0"/>
              <a:t>b</a:t>
            </a:r>
            <a:r>
              <a:rPr lang="en-GB" dirty="0" smtClean="0"/>
              <a:t>oth the assessor and student can be supported</a:t>
            </a:r>
          </a:p>
          <a:p>
            <a:r>
              <a:rPr lang="en-GB" dirty="0" smtClean="0"/>
              <a:t>Don’t forget there is a discussion tab on the</a:t>
            </a:r>
          </a:p>
          <a:p>
            <a:r>
              <a:rPr lang="en-GB" dirty="0" smtClean="0"/>
              <a:t> on line PARE system that may help with this</a:t>
            </a:r>
          </a:p>
          <a:p>
            <a:r>
              <a:rPr lang="en-GB" dirty="0" smtClean="0"/>
              <a:t>Set the date for final assessment so you can prepare </a:t>
            </a:r>
          </a:p>
          <a:p>
            <a:r>
              <a:rPr lang="en-GB" dirty="0" smtClean="0"/>
              <a:t>If your student has done well be specific about what exactly has improved so they know what to maintain</a:t>
            </a:r>
          </a:p>
          <a:p>
            <a:r>
              <a:rPr lang="en-GB" dirty="0" smtClean="0"/>
              <a:t>Although your student may have made improvements this may not be sufficient to meet the required proficiencies. It is important to communicate progress to the student that will support the second attempt at this assessment. </a:t>
            </a:r>
          </a:p>
          <a:p>
            <a:r>
              <a:rPr lang="en-GB" dirty="0" smtClean="0"/>
              <a:t>Document your decision clearly in the student practice document </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459" y="5767388"/>
            <a:ext cx="4803775"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6898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5843965d-cbd6-442f-ba9a-93d8cec72c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2559</TotalTime>
  <Words>951</Words>
  <Application>Microsoft Office PowerPoint</Application>
  <PresentationFormat>Custom</PresentationFormat>
  <Paragraphs>77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Action planning</vt:lpstr>
      <vt:lpstr>Objectives</vt:lpstr>
      <vt:lpstr>Identifying the issues</vt:lpstr>
      <vt:lpstr>Effective Practice Learning</vt:lpstr>
      <vt:lpstr>Ongoing performance</vt:lpstr>
      <vt:lpstr>Firstly identify the issue  Is it….</vt:lpstr>
      <vt:lpstr>Reactions</vt:lpstr>
      <vt:lpstr>Develop an action plan </vt:lpstr>
      <vt:lpstr>Ongoing and final assessment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Whelan</dc:creator>
  <cp:lastModifiedBy>LeBlanc Carol</cp:lastModifiedBy>
  <cp:revision>107</cp:revision>
  <cp:lastPrinted>2019-04-24T10:36:58Z</cp:lastPrinted>
  <dcterms:created xsi:type="dcterms:W3CDTF">2018-11-22T08:42:21Z</dcterms:created>
  <dcterms:modified xsi:type="dcterms:W3CDTF">2019-08-20T11:18:20Z</dcterms:modified>
</cp:coreProperties>
</file>